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9" r:id="rId3"/>
    <p:sldId id="257" r:id="rId4"/>
    <p:sldId id="260" r:id="rId5"/>
    <p:sldId id="262" r:id="rId6"/>
    <p:sldId id="258"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0087" autoAdjust="0"/>
  </p:normalViewPr>
  <p:slideViewPr>
    <p:cSldViewPr snapToGrid="0" snapToObjects="1">
      <p:cViewPr varScale="1">
        <p:scale>
          <a:sx n="72" d="100"/>
          <a:sy n="72" d="100"/>
        </p:scale>
        <p:origin x="-2680"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1435C6-DD78-2A46-9CF7-DD1012ADD086}" type="datetimeFigureOut">
              <a:rPr lang="en-US" smtClean="0"/>
              <a:t>3/2/15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67FB22-5410-B647-A8A9-4B0CCCB1FB08}" type="slidenum">
              <a:rPr lang="en-US" smtClean="0"/>
              <a:t>‹#›</a:t>
            </a:fld>
            <a:endParaRPr lang="en-US"/>
          </a:p>
        </p:txBody>
      </p:sp>
    </p:spTree>
    <p:extLst>
      <p:ext uri="{BB962C8B-B14F-4D97-AF65-F5344CB8AC3E}">
        <p14:creationId xmlns:p14="http://schemas.microsoft.com/office/powerpoint/2010/main" val="166062165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Posters</a:t>
            </a:r>
            <a:r>
              <a:rPr lang="en-US" baseline="0" dirty="0" smtClean="0"/>
              <a:t> and dots</a:t>
            </a:r>
          </a:p>
          <a:p>
            <a:r>
              <a:rPr lang="en-US" baseline="0" dirty="0" smtClean="0"/>
              <a:t>Appendix A of accommodation guidelines</a:t>
            </a:r>
          </a:p>
          <a:p>
            <a:endParaRPr lang="en-US" baseline="0" dirty="0" smtClean="0"/>
          </a:p>
          <a:p>
            <a:r>
              <a:rPr lang="en-US" baseline="0" dirty="0" smtClean="0"/>
              <a:t>Teachers bring </a:t>
            </a:r>
            <a:r>
              <a:rPr lang="en-US" baseline="0" dirty="0" err="1" smtClean="0"/>
              <a:t>chromebook</a:t>
            </a:r>
            <a:r>
              <a:rPr lang="en-US" baseline="0" dirty="0" smtClean="0"/>
              <a:t> </a:t>
            </a:r>
            <a:r>
              <a:rPr lang="en-US" baseline="0" smtClean="0"/>
              <a:t>or laptop!</a:t>
            </a: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267FB22-5410-B647-A8A9-4B0CCCB1FB08}" type="slidenum">
              <a:rPr lang="en-US" smtClean="0"/>
              <a:t>1</a:t>
            </a:fld>
            <a:endParaRPr lang="en-US"/>
          </a:p>
        </p:txBody>
      </p:sp>
    </p:spTree>
    <p:extLst>
      <p:ext uri="{BB962C8B-B14F-4D97-AF65-F5344CB8AC3E}">
        <p14:creationId xmlns:p14="http://schemas.microsoft.com/office/powerpoint/2010/main" val="14103562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 minutes</a:t>
            </a:r>
          </a:p>
          <a:p>
            <a:endParaRPr lang="en-US" dirty="0" smtClean="0"/>
          </a:p>
          <a:p>
            <a:r>
              <a:rPr lang="en-US" dirty="0" smtClean="0"/>
              <a:t>Students overall</a:t>
            </a:r>
            <a:r>
              <a:rPr lang="en-US" baseline="0" dirty="0" smtClean="0"/>
              <a:t> MATH/ELA scores will be scored in 4 bands: Thorough, Adequate, Partial, Minimal Understanding.</a:t>
            </a:r>
          </a:p>
          <a:p>
            <a:r>
              <a:rPr lang="en-US" baseline="0" dirty="0" smtClean="0"/>
              <a:t>Claim #2 &amp; #4 – in Math will be scored together.  All four are scored separately in ELA.</a:t>
            </a:r>
            <a:endParaRPr lang="en-US" dirty="0" smtClean="0"/>
          </a:p>
          <a:p>
            <a:endParaRPr lang="en-US" dirty="0" smtClean="0"/>
          </a:p>
          <a:p>
            <a:r>
              <a:rPr lang="en-US" dirty="0" smtClean="0"/>
              <a:t>Each Claim will be scored using the following marks:</a:t>
            </a:r>
          </a:p>
          <a:p>
            <a:r>
              <a:rPr lang="en-US" dirty="0" smtClean="0"/>
              <a:t>Above Standard</a:t>
            </a:r>
          </a:p>
          <a:p>
            <a:r>
              <a:rPr lang="en-US" dirty="0" smtClean="0"/>
              <a:t>At/Near Standard</a:t>
            </a:r>
          </a:p>
          <a:p>
            <a:r>
              <a:rPr lang="en-US" dirty="0" smtClean="0"/>
              <a:t>Below Standard</a:t>
            </a:r>
          </a:p>
          <a:p>
            <a:endParaRPr lang="en-US" dirty="0" smtClean="0"/>
          </a:p>
          <a:p>
            <a:r>
              <a:rPr lang="en-US" dirty="0" smtClean="0"/>
              <a:t>We are used to just an overall score on just Claim</a:t>
            </a:r>
            <a:r>
              <a:rPr lang="en-US" baseline="0" dirty="0" smtClean="0"/>
              <a:t> #1 in the past.  </a:t>
            </a:r>
            <a:endParaRPr lang="en-US" dirty="0"/>
          </a:p>
        </p:txBody>
      </p:sp>
      <p:sp>
        <p:nvSpPr>
          <p:cNvPr id="4" name="Slide Number Placeholder 3"/>
          <p:cNvSpPr>
            <a:spLocks noGrp="1"/>
          </p:cNvSpPr>
          <p:nvPr>
            <p:ph type="sldNum" sz="quarter" idx="10"/>
          </p:nvPr>
        </p:nvSpPr>
        <p:spPr/>
        <p:txBody>
          <a:bodyPr/>
          <a:lstStyle/>
          <a:p>
            <a:fld id="{8267FB22-5410-B647-A8A9-4B0CCCB1FB08}" type="slidenum">
              <a:rPr lang="en-US" smtClean="0"/>
              <a:t>2</a:t>
            </a:fld>
            <a:endParaRPr lang="en-US"/>
          </a:p>
        </p:txBody>
      </p:sp>
    </p:spTree>
    <p:extLst>
      <p:ext uri="{BB962C8B-B14F-4D97-AF65-F5344CB8AC3E}">
        <p14:creationId xmlns:p14="http://schemas.microsoft.com/office/powerpoint/2010/main" val="6865829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15 minutes</a:t>
            </a:r>
            <a:r>
              <a:rPr lang="en-US" baseline="0" dirty="0" smtClean="0"/>
              <a:t> </a:t>
            </a:r>
          </a:p>
          <a:p>
            <a:endParaRPr lang="en-US" baseline="0" dirty="0" smtClean="0"/>
          </a:p>
          <a:p>
            <a:r>
              <a:rPr lang="en-US" baseline="0" dirty="0" smtClean="0"/>
              <a:t>Video – 5 minutes (</a:t>
            </a:r>
            <a:r>
              <a:rPr lang="en-US" baseline="0" dirty="0" err="1" smtClean="0"/>
              <a:t>starrt</a:t>
            </a:r>
            <a:r>
              <a:rPr lang="en-US" baseline="0" dirty="0" smtClean="0"/>
              <a:t> @ 1.20 minutes)</a:t>
            </a:r>
          </a:p>
          <a:p>
            <a:r>
              <a:rPr lang="en-US" baseline="0" dirty="0" smtClean="0"/>
              <a:t>Posters with question types (students do regularly in my class/students infrequently do in my class/students have never done in my class) – 5 minutes</a:t>
            </a:r>
          </a:p>
          <a:p>
            <a:r>
              <a:rPr lang="en-US" baseline="0" dirty="0" smtClean="0"/>
              <a:t>5 minutes – It will be important that you pick the two question types that you think will be the most unfamiliar to your students and find ways to include them in your classroom experience or classroom assessments.</a:t>
            </a:r>
          </a:p>
          <a:p>
            <a:endParaRPr lang="en-US" baseline="0" dirty="0" smtClean="0"/>
          </a:p>
          <a:p>
            <a:r>
              <a:rPr lang="en-US" baseline="0" dirty="0" smtClean="0"/>
              <a:t>There are sample questions available on the ode site organized by claim.</a:t>
            </a:r>
          </a:p>
          <a:p>
            <a:r>
              <a:rPr lang="en-US" baseline="0" dirty="0" smtClean="0"/>
              <a:t>http://</a:t>
            </a:r>
            <a:r>
              <a:rPr lang="en-US" baseline="0" dirty="0" err="1" smtClean="0"/>
              <a:t>www.ode.state.or.us</a:t>
            </a:r>
            <a:r>
              <a:rPr lang="en-US" baseline="0" dirty="0" smtClean="0"/>
              <a:t>/search/page/?id=3747</a:t>
            </a:r>
          </a:p>
          <a:p>
            <a:endParaRPr lang="en-US" baseline="0"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8267FB22-5410-B647-A8A9-4B0CCCB1FB08}" type="slidenum">
              <a:rPr lang="en-US" smtClean="0"/>
              <a:t>3</a:t>
            </a:fld>
            <a:endParaRPr lang="en-US"/>
          </a:p>
        </p:txBody>
      </p:sp>
    </p:spTree>
    <p:extLst>
      <p:ext uri="{BB962C8B-B14F-4D97-AF65-F5344CB8AC3E}">
        <p14:creationId xmlns:p14="http://schemas.microsoft.com/office/powerpoint/2010/main" val="21200821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15 minutes</a:t>
            </a:r>
          </a:p>
          <a:p>
            <a:endParaRPr lang="en-US" dirty="0" smtClean="0"/>
          </a:p>
          <a:p>
            <a:r>
              <a:rPr lang="en-US" dirty="0" smtClean="0"/>
              <a:t>Show different calculators</a:t>
            </a:r>
          </a:p>
          <a:p>
            <a:r>
              <a:rPr lang="en-US" dirty="0" smtClean="0"/>
              <a:t>Show equation editor tutorial</a:t>
            </a:r>
          </a:p>
          <a:p>
            <a:r>
              <a:rPr lang="en-US" dirty="0" smtClean="0"/>
              <a:t>Show word equation tool</a:t>
            </a:r>
          </a:p>
          <a:p>
            <a:r>
              <a:rPr lang="en-US" dirty="0" smtClean="0"/>
              <a:t>Show </a:t>
            </a:r>
            <a:r>
              <a:rPr lang="en-US" dirty="0" err="1" smtClean="0"/>
              <a:t>desmos</a:t>
            </a:r>
            <a:r>
              <a:rPr lang="en-US" baseline="0" dirty="0" smtClean="0"/>
              <a:t> graph calculator</a:t>
            </a:r>
          </a:p>
          <a:p>
            <a:r>
              <a:rPr lang="en-US" dirty="0" smtClean="0"/>
              <a:t>Y=-.15x^2 +1.5x+.4</a:t>
            </a:r>
          </a:p>
          <a:p>
            <a:r>
              <a:rPr lang="en-US" dirty="0" smtClean="0"/>
              <a:t>Dan</a:t>
            </a:r>
            <a:r>
              <a:rPr lang="en-US" baseline="0" dirty="0" smtClean="0"/>
              <a:t> Meyers 3-acts</a:t>
            </a:r>
            <a:endParaRPr lang="en-US" dirty="0" smtClean="0"/>
          </a:p>
        </p:txBody>
      </p:sp>
      <p:sp>
        <p:nvSpPr>
          <p:cNvPr id="4" name="Slide Number Placeholder 3"/>
          <p:cNvSpPr>
            <a:spLocks noGrp="1"/>
          </p:cNvSpPr>
          <p:nvPr>
            <p:ph type="sldNum" sz="quarter" idx="10"/>
          </p:nvPr>
        </p:nvSpPr>
        <p:spPr/>
        <p:txBody>
          <a:bodyPr/>
          <a:lstStyle/>
          <a:p>
            <a:fld id="{8267FB22-5410-B647-A8A9-4B0CCCB1FB08}" type="slidenum">
              <a:rPr lang="en-US" smtClean="0"/>
              <a:t>4</a:t>
            </a:fld>
            <a:endParaRPr lang="en-US"/>
          </a:p>
        </p:txBody>
      </p:sp>
    </p:spTree>
    <p:extLst>
      <p:ext uri="{BB962C8B-B14F-4D97-AF65-F5344CB8AC3E}">
        <p14:creationId xmlns:p14="http://schemas.microsoft.com/office/powerpoint/2010/main" val="22138531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5</a:t>
            </a:r>
            <a:r>
              <a:rPr lang="en-US" baseline="0" dirty="0" smtClean="0"/>
              <a:t> minutes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267FB22-5410-B647-A8A9-4B0CCCB1FB08}" type="slidenum">
              <a:rPr lang="en-US" smtClean="0"/>
              <a:t>5</a:t>
            </a:fld>
            <a:endParaRPr lang="en-US"/>
          </a:p>
        </p:txBody>
      </p:sp>
    </p:spTree>
    <p:extLst>
      <p:ext uri="{BB962C8B-B14F-4D97-AF65-F5344CB8AC3E}">
        <p14:creationId xmlns:p14="http://schemas.microsoft.com/office/powerpoint/2010/main" val="16145641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3 minutes</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Less meaning</a:t>
            </a:r>
            <a:r>
              <a:rPr lang="en-US" baseline="0" dirty="0" smtClean="0"/>
              <a:t>ful, but good </a:t>
            </a:r>
            <a:r>
              <a:rPr lang="en-US" dirty="0" smtClean="0"/>
              <a:t>practice for students that haven’t taken an on-line test or who are needing more practice with the technology or format of the test.</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8267FB22-5410-B647-A8A9-4B0CCCB1FB08}" type="slidenum">
              <a:rPr lang="en-US" smtClean="0"/>
              <a:t>6</a:t>
            </a:fld>
            <a:endParaRPr lang="en-US"/>
          </a:p>
        </p:txBody>
      </p:sp>
    </p:spTree>
    <p:extLst>
      <p:ext uri="{BB962C8B-B14F-4D97-AF65-F5344CB8AC3E}">
        <p14:creationId xmlns:p14="http://schemas.microsoft.com/office/powerpoint/2010/main" val="35860957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10 minutes</a:t>
            </a:r>
          </a:p>
          <a:p>
            <a:endParaRPr lang="en-US" dirty="0" smtClean="0"/>
          </a:p>
          <a:p>
            <a:r>
              <a:rPr lang="en-US" dirty="0" smtClean="0"/>
              <a:t>With the last 10 minutes that we</a:t>
            </a:r>
            <a:r>
              <a:rPr lang="en-US" baseline="0" dirty="0" smtClean="0"/>
              <a:t> have together, </a:t>
            </a:r>
            <a:r>
              <a:rPr lang="en-US" dirty="0" smtClean="0"/>
              <a:t>Look deeply at PT with your table group.  Consider the prompts. I’ll be floating around to answer questions.</a:t>
            </a:r>
            <a:endParaRPr lang="en-US" dirty="0"/>
          </a:p>
        </p:txBody>
      </p:sp>
      <p:sp>
        <p:nvSpPr>
          <p:cNvPr id="4" name="Slide Number Placeholder 3"/>
          <p:cNvSpPr>
            <a:spLocks noGrp="1"/>
          </p:cNvSpPr>
          <p:nvPr>
            <p:ph type="sldNum" sz="quarter" idx="10"/>
          </p:nvPr>
        </p:nvSpPr>
        <p:spPr/>
        <p:txBody>
          <a:bodyPr/>
          <a:lstStyle/>
          <a:p>
            <a:fld id="{8267FB22-5410-B647-A8A9-4B0CCCB1FB08}" type="slidenum">
              <a:rPr lang="en-US" smtClean="0"/>
              <a:t>7</a:t>
            </a:fld>
            <a:endParaRPr lang="en-US"/>
          </a:p>
        </p:txBody>
      </p:sp>
    </p:spTree>
    <p:extLst>
      <p:ext uri="{BB962C8B-B14F-4D97-AF65-F5344CB8AC3E}">
        <p14:creationId xmlns:p14="http://schemas.microsoft.com/office/powerpoint/2010/main" val="8241450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6.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8.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Overlay-TitleSlide.png"/>
          <p:cNvPicPr>
            <a:picLocks noChangeAspect="1"/>
          </p:cNvPicPr>
          <p:nvPr/>
        </p:nvPicPr>
        <p:blipFill>
          <a:blip r:embed="rId2"/>
          <a:stretch>
            <a:fillRect/>
          </a:stretch>
        </p:blipFill>
        <p:spPr>
          <a:xfrm>
            <a:off x="158367" y="187452"/>
            <a:ext cx="8827266" cy="6483096"/>
          </a:xfrm>
          <a:prstGeom prst="rect">
            <a:avLst/>
          </a:prstGeom>
        </p:spPr>
      </p:pic>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
        <p:nvSpPr>
          <p:cNvPr id="2" name="Title 1"/>
          <p:cNvSpPr>
            <a:spLocks noGrp="1"/>
          </p:cNvSpPr>
          <p:nvPr>
            <p:ph type="ctrTitle"/>
          </p:nvPr>
        </p:nvSpPr>
        <p:spPr>
          <a:xfrm>
            <a:off x="1600200" y="2492375"/>
            <a:ext cx="6762749" cy="1470025"/>
          </a:xfrm>
        </p:spPr>
        <p:txBody>
          <a:bodyPr/>
          <a:lstStyle>
            <a:lvl1pPr algn="r">
              <a:defRPr sz="4400"/>
            </a:lvl1pPr>
          </a:lstStyle>
          <a:p>
            <a:r>
              <a:rPr lang="en-US" smtClean="0"/>
              <a:t>Click to edit Master title style</a:t>
            </a:r>
            <a:endParaRPr/>
          </a:p>
        </p:txBody>
      </p:sp>
      <p:sp>
        <p:nvSpPr>
          <p:cNvPr id="3" name="Subtitle 2"/>
          <p:cNvSpPr>
            <a:spLocks noGrp="1"/>
          </p:cNvSpPr>
          <p:nvPr>
            <p:ph type="subTitle" idx="1"/>
          </p:nvPr>
        </p:nvSpPr>
        <p:spPr>
          <a:xfrm>
            <a:off x="1600201" y="3966882"/>
            <a:ext cx="6762749" cy="1752600"/>
          </a:xfrm>
        </p:spPr>
        <p:txBody>
          <a:bodyPr>
            <a:normAutofit/>
          </a:bodyPr>
          <a:lstStyle>
            <a:lvl1pPr marL="0" indent="0" algn="r">
              <a:spcBef>
                <a:spcPts val="60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3/2/15</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Date Placeholder 1"/>
          <p:cNvSpPr>
            <a:spLocks noGrp="1"/>
          </p:cNvSpPr>
          <p:nvPr>
            <p:ph type="dt" sz="half" idx="10"/>
          </p:nvPr>
        </p:nvSpPr>
        <p:spPr/>
        <p:txBody>
          <a:bodyPr/>
          <a:lstStyle/>
          <a:p>
            <a:fld id="{D140825E-4A15-4D39-8176-1F07E904CB30}" type="datetimeFigureOut">
              <a:rPr lang="en-US" smtClean="0"/>
              <a:t>3/2/15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Overlay-ContentCaption.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4" y="590550"/>
            <a:ext cx="365760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693023" y="739588"/>
            <a:ext cx="3657600" cy="5308787"/>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779464" y="1816100"/>
            <a:ext cx="3657600" cy="3822700"/>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40825E-4A15-4D39-8176-1F07E904CB30}" type="datetimeFigureOut">
              <a:rPr lang="en-US" smtClean="0"/>
              <a:t>3/2/15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Overlay-PictureCaption.png"/>
          <p:cNvPicPr>
            <a:picLocks noChangeAspect="1"/>
          </p:cNvPicPr>
          <p:nvPr/>
        </p:nvPicPr>
        <p:blipFill>
          <a:blip r:embed="rId2"/>
          <a:stretch>
            <a:fillRect/>
          </a:stretch>
        </p:blipFill>
        <p:spPr>
          <a:xfrm>
            <a:off x="448977" y="187452"/>
            <a:ext cx="8536656" cy="6483096"/>
          </a:xfrm>
          <a:prstGeom prst="rect">
            <a:avLst/>
          </a:prstGeom>
        </p:spPr>
      </p:pic>
      <p:sp>
        <p:nvSpPr>
          <p:cNvPr id="2" name="Title 1"/>
          <p:cNvSpPr>
            <a:spLocks noGrp="1"/>
          </p:cNvSpPr>
          <p:nvPr>
            <p:ph type="title"/>
          </p:nvPr>
        </p:nvSpPr>
        <p:spPr>
          <a:xfrm>
            <a:off x="3886200" y="533400"/>
            <a:ext cx="4476750" cy="1252538"/>
          </a:xfrm>
        </p:spPr>
        <p:txBody>
          <a:bodyPr anchor="b"/>
          <a:lstStyle>
            <a:lvl1pPr algn="l">
              <a:defRPr sz="3600" b="0"/>
            </a:lvl1pPr>
          </a:lstStyle>
          <a:p>
            <a:r>
              <a:rPr lang="en-US" smtClean="0"/>
              <a:t>Click to edit Master title style</a:t>
            </a:r>
            <a:endParaRPr/>
          </a:p>
        </p:txBody>
      </p:sp>
      <p:sp>
        <p:nvSpPr>
          <p:cNvPr id="4" name="Text Placeholder 3"/>
          <p:cNvSpPr>
            <a:spLocks noGrp="1"/>
          </p:cNvSpPr>
          <p:nvPr>
            <p:ph type="body" sz="half" idx="2"/>
          </p:nvPr>
        </p:nvSpPr>
        <p:spPr>
          <a:xfrm>
            <a:off x="3886124" y="1828800"/>
            <a:ext cx="4474539"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6124" y="6288741"/>
            <a:ext cx="1887537" cy="365125"/>
          </a:xfrm>
        </p:spPr>
        <p:txBody>
          <a:bodyPr/>
          <a:lstStyle/>
          <a:p>
            <a:fld id="{D140825E-4A15-4D39-8176-1F07E904CB30}" type="datetimeFigureOut">
              <a:rPr lang="en-US" smtClean="0"/>
              <a:t>3/2/15</a:t>
            </a:fld>
            <a:endParaRPr lang="en-US"/>
          </a:p>
        </p:txBody>
      </p:sp>
      <p:sp>
        <p:nvSpPr>
          <p:cNvPr id="6" name="Footer Placeholder 5"/>
          <p:cNvSpPr>
            <a:spLocks noGrp="1"/>
          </p:cNvSpPr>
          <p:nvPr>
            <p:ph type="ftr" sz="quarter" idx="11"/>
          </p:nvPr>
        </p:nvSpPr>
        <p:spPr>
          <a:xfrm>
            <a:off x="5867399" y="6288741"/>
            <a:ext cx="2675965"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3" name="Picture Placeholder 2"/>
          <p:cNvSpPr>
            <a:spLocks noGrp="1"/>
          </p:cNvSpPr>
          <p:nvPr>
            <p:ph type="pic" idx="1"/>
          </p:nvPr>
        </p:nvSpPr>
        <p:spPr>
          <a:xfrm flipH="1">
            <a:off x="188253" y="179292"/>
            <a:ext cx="3281087" cy="6483096"/>
          </a:xfrm>
          <a:prstGeom prst="round1Rect">
            <a:avLst>
              <a:gd name="adj" fmla="val 17325"/>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4710953" y="533400"/>
            <a:ext cx="3657600" cy="1252538"/>
          </a:xfrm>
        </p:spPr>
        <p:txBody>
          <a:bodyPr anchor="b"/>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596153" y="1600199"/>
            <a:ext cx="3657600" cy="3657601"/>
          </a:xfrm>
          <a:prstGeom prst="ellipse">
            <a:avLst/>
          </a:prstGeom>
          <a:blipFill dpi="0" rotWithShape="0">
            <a:blip r:embed="rId3" cstate="print"/>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710412" y="1828800"/>
            <a:ext cx="3657600"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D140825E-4A15-4D39-8176-1F07E904CB30}" type="datetimeFigureOut">
              <a:rPr lang="en-US" smtClean="0"/>
              <a:t>3/2/15</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808038" y="3778624"/>
            <a:ext cx="7560515" cy="1102658"/>
          </a:xfrm>
        </p:spPr>
        <p:txBody>
          <a:bodyPr anchor="b"/>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871584" y="762000"/>
            <a:ext cx="7427726" cy="2989730"/>
          </a:xfrm>
          <a:prstGeom prst="roundRect">
            <a:avLst>
              <a:gd name="adj" fmla="val 7476"/>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808034" y="4827493"/>
            <a:ext cx="7559977" cy="1220881"/>
          </a:xfrm>
        </p:spPr>
        <p:txBody>
          <a:bodyPr>
            <a:normAutofit/>
          </a:bodyPr>
          <a:lstStyle>
            <a:lvl1pPr marL="0" indent="0">
              <a:spcBef>
                <a:spcPts val="3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D140825E-4A15-4D39-8176-1F07E904CB30}" type="datetimeFigureOut">
              <a:rPr lang="en-US" smtClean="0"/>
              <a:t>3/2/15</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3/2/15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Vertical Title 1"/>
          <p:cNvSpPr>
            <a:spLocks noGrp="1"/>
          </p:cNvSpPr>
          <p:nvPr>
            <p:ph type="title" orient="vert"/>
          </p:nvPr>
        </p:nvSpPr>
        <p:spPr>
          <a:xfrm>
            <a:off x="7328646" y="779463"/>
            <a:ext cx="1358153" cy="526891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779462" y="779464"/>
            <a:ext cx="6170613" cy="5268911"/>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3/2/15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3/2/15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Overlay-SectionHeader.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3" y="2591360"/>
            <a:ext cx="7583487" cy="1362075"/>
          </a:xfrm>
        </p:spPr>
        <p:txBody>
          <a:bodyPr anchor="b" anchorCtr="0">
            <a:noAutofit/>
          </a:bodyPr>
          <a:lstStyle>
            <a:lvl1pPr algn="l">
              <a:defRPr sz="4400" b="1"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779463" y="3950354"/>
            <a:ext cx="7583487" cy="1500187"/>
          </a:xfrm>
        </p:spPr>
        <p:txBody>
          <a:bodyPr anchor="t" anchorCtr="0"/>
          <a:lstStyle>
            <a:lvl1pPr marL="0" indent="0" algn="l">
              <a:spcBef>
                <a:spcPts val="600"/>
              </a:spcBef>
              <a:buNone/>
              <a:defRPr sz="20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40825E-4A15-4D39-8176-1F07E904CB30}" type="datetimeFigureOut">
              <a:rPr lang="en-US" smtClean="0"/>
              <a:t>3/2/15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688541"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3/2/15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4" name="Picture 13"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a:xfrm>
            <a:off x="779463" y="381000"/>
            <a:ext cx="7583487" cy="1044388"/>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79463"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79463"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05350"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05350"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D140825E-4A15-4D39-8176-1F07E904CB30}" type="datetimeFigureOut">
              <a:rPr lang="en-US" smtClean="0"/>
              <a:t>3/2/15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E4AAA4-6363-4581-962D-1ACCC2D600C5}" type="slidenum">
              <a:rPr lang="en-US" smtClean="0"/>
              <a:t>‹#›</a:t>
            </a:fld>
            <a:endParaRPr lang="en-US"/>
          </a:p>
        </p:txBody>
      </p:sp>
      <p:cxnSp>
        <p:nvCxnSpPr>
          <p:cNvPr id="12" name="Straight Connector 11"/>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1"/>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3/2/15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0" name="Content Placeholder 2"/>
          <p:cNvSpPr>
            <a:spLocks noGrp="1"/>
          </p:cNvSpPr>
          <p:nvPr>
            <p:ph sz="half" idx="13"/>
          </p:nvPr>
        </p:nvSpPr>
        <p:spPr>
          <a:xfrm>
            <a:off x="779462" y="3991816"/>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3/2/15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0"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D140825E-4A15-4D39-8176-1F07E904CB30}" type="datetimeFigureOut">
              <a:rPr lang="en-US" smtClean="0"/>
              <a:t>3/2/15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2" name="Content Placeholder 2"/>
          <p:cNvSpPr>
            <a:spLocks noGrp="1"/>
          </p:cNvSpPr>
          <p:nvPr>
            <p:ph sz="half" idx="14"/>
          </p:nvPr>
        </p:nvSpPr>
        <p:spPr>
          <a:xfrm>
            <a:off x="77946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3" name="Content Placeholder 2"/>
          <p:cNvSpPr>
            <a:spLocks noGrp="1"/>
          </p:cNvSpPr>
          <p:nvPr>
            <p:ph sz="half" idx="15"/>
          </p:nvPr>
        </p:nvSpPr>
        <p:spPr>
          <a:xfrm>
            <a:off x="77946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5"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D140825E-4A15-4D39-8176-1F07E904CB30}" type="datetimeFigureOut">
              <a:rPr lang="en-US" smtClean="0"/>
              <a:t>3/2/15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ound Diagonal Corner Rectangle 7"/>
          <p:cNvSpPr/>
          <p:nvPr/>
        </p:nvSpPr>
        <p:spPr>
          <a:xfrm>
            <a:off x="189707" y="189707"/>
            <a:ext cx="8764587" cy="6478587"/>
          </a:xfrm>
          <a:prstGeom prst="round2DiagRect">
            <a:avLst>
              <a:gd name="adj1" fmla="val 9416"/>
              <a:gd name="adj2" fmla="val 0"/>
            </a:avLst>
          </a:prstGeom>
          <a:gradFill>
            <a:gsLst>
              <a:gs pos="17000">
                <a:schemeClr val="bg2"/>
              </a:gs>
              <a:gs pos="10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779463" y="381000"/>
            <a:ext cx="7583487" cy="1044388"/>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779463" y="1828800"/>
            <a:ext cx="7583487" cy="420893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381000" y="6288741"/>
            <a:ext cx="1887537" cy="365125"/>
          </a:xfrm>
          <a:prstGeom prst="rect">
            <a:avLst/>
          </a:prstGeom>
        </p:spPr>
        <p:txBody>
          <a:bodyPr vert="horz" lIns="91440" tIns="45720" rIns="91440" bIns="45720" rtlCol="0" anchor="ctr"/>
          <a:lstStyle>
            <a:lvl1pPr algn="l">
              <a:defRPr sz="1200">
                <a:solidFill>
                  <a:schemeClr val="bg2"/>
                </a:solidFill>
              </a:defRPr>
            </a:lvl1pPr>
          </a:lstStyle>
          <a:p>
            <a:fld id="{D140825E-4A15-4D39-8176-1F07E904CB30}" type="datetimeFigureOut">
              <a:rPr lang="en-US" smtClean="0"/>
              <a:t>3/2/15</a:t>
            </a:fld>
            <a:endParaRPr lang="en-US"/>
          </a:p>
        </p:txBody>
      </p:sp>
      <p:sp>
        <p:nvSpPr>
          <p:cNvPr id="5" name="Footer Placeholder 4"/>
          <p:cNvSpPr>
            <a:spLocks noGrp="1"/>
          </p:cNvSpPr>
          <p:nvPr>
            <p:ph type="ftr" sz="quarter" idx="3"/>
          </p:nvPr>
        </p:nvSpPr>
        <p:spPr>
          <a:xfrm>
            <a:off x="3304615" y="6288741"/>
            <a:ext cx="5238750" cy="365125"/>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6" name="Slide Number Placeholder 5"/>
          <p:cNvSpPr>
            <a:spLocks noGrp="1"/>
          </p:cNvSpPr>
          <p:nvPr>
            <p:ph type="sldNum" sz="quarter" idx="4"/>
          </p:nvPr>
        </p:nvSpPr>
        <p:spPr>
          <a:xfrm>
            <a:off x="8404411" y="219635"/>
            <a:ext cx="493059" cy="365125"/>
          </a:xfrm>
          <a:prstGeom prst="rect">
            <a:avLst/>
          </a:prstGeom>
        </p:spPr>
        <p:txBody>
          <a:bodyPr vert="horz" lIns="91440" tIns="45720" rIns="91440" bIns="45720" rtlCol="0" anchor="ctr"/>
          <a:lstStyle>
            <a:lvl1pPr algn="r">
              <a:defRPr sz="1200">
                <a:solidFill>
                  <a:schemeClr val="tx2"/>
                </a:solidFill>
              </a:defRPr>
            </a:lvl1pPr>
          </a:lstStyle>
          <a:p>
            <a:fld id="{93E4AAA4-6363-4581-962D-1ACCC2D600C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914400" rtl="0" eaLnBrk="1" latinLnBrk="0" hangingPunct="1">
        <a:spcBef>
          <a:spcPct val="0"/>
        </a:spcBef>
        <a:buNone/>
        <a:defRPr sz="3800" kern="1200">
          <a:solidFill>
            <a:schemeClr val="bg1"/>
          </a:solidFill>
          <a:latin typeface="+mj-lt"/>
          <a:ea typeface="+mj-ea"/>
          <a:cs typeface="+mj-cs"/>
        </a:defRPr>
      </a:lvl1pPr>
    </p:titleStyle>
    <p:body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www.youtube.com/watch?v=IvS3yA_TJ1Y&amp;safe=activ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Smarter Balanced Question Types</a:t>
            </a:r>
            <a:endParaRPr lang="en-US" dirty="0"/>
          </a:p>
        </p:txBody>
      </p:sp>
      <p:sp>
        <p:nvSpPr>
          <p:cNvPr id="3" name="Subtitle 2"/>
          <p:cNvSpPr>
            <a:spLocks noGrp="1"/>
          </p:cNvSpPr>
          <p:nvPr>
            <p:ph type="subTitle" idx="1"/>
          </p:nvPr>
        </p:nvSpPr>
        <p:spPr/>
        <p:txBody>
          <a:bodyPr/>
          <a:lstStyle/>
          <a:p>
            <a:r>
              <a:rPr lang="en-US" dirty="0" smtClean="0"/>
              <a:t>Robert Gray Middle School</a:t>
            </a:r>
          </a:p>
          <a:p>
            <a:r>
              <a:rPr lang="en-US" dirty="0" smtClean="0"/>
              <a:t>March 2015</a:t>
            </a:r>
            <a:endParaRPr lang="en-US" dirty="0"/>
          </a:p>
        </p:txBody>
      </p:sp>
    </p:spTree>
    <p:extLst>
      <p:ext uri="{BB962C8B-B14F-4D97-AF65-F5344CB8AC3E}">
        <p14:creationId xmlns:p14="http://schemas.microsoft.com/office/powerpoint/2010/main" val="3532996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476312"/>
            <a:ext cx="7583487" cy="772665"/>
          </a:xfrm>
        </p:spPr>
        <p:txBody>
          <a:bodyPr/>
          <a:lstStyle/>
          <a:p>
            <a:pPr algn="ctr"/>
            <a:r>
              <a:rPr lang="en-US" dirty="0" smtClean="0"/>
              <a:t>Smarter Balanced Claims</a:t>
            </a:r>
            <a:endParaRPr lang="en-US" dirty="0"/>
          </a:p>
        </p:txBody>
      </p:sp>
      <p:sp>
        <p:nvSpPr>
          <p:cNvPr id="3" name="Content Placeholder 2"/>
          <p:cNvSpPr>
            <a:spLocks noGrp="1"/>
          </p:cNvSpPr>
          <p:nvPr>
            <p:ph idx="1"/>
          </p:nvPr>
        </p:nvSpPr>
        <p:spPr>
          <a:xfrm>
            <a:off x="303183" y="1425387"/>
            <a:ext cx="4315385" cy="5183257"/>
          </a:xfrm>
        </p:spPr>
        <p:txBody>
          <a:bodyPr>
            <a:normAutofit/>
          </a:bodyPr>
          <a:lstStyle/>
          <a:p>
            <a:pPr marL="0" indent="0" algn="ctr">
              <a:buNone/>
            </a:pPr>
            <a:r>
              <a:rPr lang="en-US" dirty="0" smtClean="0"/>
              <a:t>Math</a:t>
            </a:r>
          </a:p>
          <a:p>
            <a:r>
              <a:rPr lang="en-US" dirty="0" smtClean="0"/>
              <a:t>Claim #1 – Concepts &amp; Procedures</a:t>
            </a:r>
          </a:p>
          <a:p>
            <a:r>
              <a:rPr lang="en-US" dirty="0" smtClean="0"/>
              <a:t>Claim #2- Problem Solving</a:t>
            </a:r>
          </a:p>
          <a:p>
            <a:r>
              <a:rPr lang="en-US" dirty="0" smtClean="0"/>
              <a:t>Claim #3- Communicating Reasoning</a:t>
            </a:r>
          </a:p>
          <a:p>
            <a:r>
              <a:rPr lang="en-US" dirty="0" smtClean="0"/>
              <a:t>Claim #4 – Modeling &amp; Data Analysis</a:t>
            </a:r>
          </a:p>
          <a:p>
            <a:pPr marL="0" indent="0">
              <a:buNone/>
            </a:pPr>
            <a:r>
              <a:rPr lang="en-US" dirty="0" smtClean="0"/>
              <a:t>Note: Claims #2 &amp; #4 will be scored together in Math.</a:t>
            </a:r>
          </a:p>
        </p:txBody>
      </p:sp>
      <p:sp>
        <p:nvSpPr>
          <p:cNvPr id="4" name="Content Placeholder 2"/>
          <p:cNvSpPr txBox="1">
            <a:spLocks/>
          </p:cNvSpPr>
          <p:nvPr/>
        </p:nvSpPr>
        <p:spPr>
          <a:xfrm>
            <a:off x="4618568" y="1425389"/>
            <a:ext cx="4201301" cy="3355366"/>
          </a:xfrm>
          <a:prstGeom prst="rect">
            <a:avLst/>
          </a:prstGeom>
        </p:spPr>
        <p:txBody>
          <a:bodyPr vert="horz" lIns="91440" tIns="45720" rIns="91440" bIns="45720" rtlCol="0">
            <a:normAutofit/>
          </a:bodyPr>
          <a:lst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a:lstStyle>
          <a:p>
            <a:pPr marL="0" indent="0" algn="ctr">
              <a:buNone/>
            </a:pPr>
            <a:r>
              <a:rPr lang="en-US" dirty="0" smtClean="0"/>
              <a:t>ELA</a:t>
            </a:r>
          </a:p>
          <a:p>
            <a:r>
              <a:rPr lang="en-US" dirty="0" smtClean="0"/>
              <a:t>Claim #1 – Reading</a:t>
            </a:r>
          </a:p>
          <a:p>
            <a:r>
              <a:rPr lang="en-US" dirty="0" smtClean="0"/>
              <a:t>Claim #2- Writing</a:t>
            </a:r>
          </a:p>
          <a:p>
            <a:r>
              <a:rPr lang="en-US" dirty="0" smtClean="0"/>
              <a:t>Claim #3- Speaking/Listening</a:t>
            </a:r>
          </a:p>
          <a:p>
            <a:r>
              <a:rPr lang="en-US" dirty="0" smtClean="0"/>
              <a:t>Claim #4 – Research Inquiry</a:t>
            </a:r>
            <a:endParaRPr lang="en-US" dirty="0"/>
          </a:p>
        </p:txBody>
      </p:sp>
      <p:sp>
        <p:nvSpPr>
          <p:cNvPr id="6" name="TextBox 5"/>
          <p:cNvSpPr txBox="1"/>
          <p:nvPr/>
        </p:nvSpPr>
        <p:spPr>
          <a:xfrm>
            <a:off x="5308179" y="4761986"/>
            <a:ext cx="2735544" cy="1846659"/>
          </a:xfrm>
          <a:prstGeom prst="rect">
            <a:avLst/>
          </a:prstGeom>
          <a:noFill/>
        </p:spPr>
        <p:txBody>
          <a:bodyPr wrap="square" rtlCol="0">
            <a:spAutoFit/>
          </a:bodyPr>
          <a:lstStyle/>
          <a:p>
            <a:pPr algn="ctr"/>
            <a:r>
              <a:rPr lang="en-US" sz="2400" dirty="0" smtClean="0">
                <a:solidFill>
                  <a:schemeClr val="bg1"/>
                </a:solidFill>
              </a:rPr>
              <a:t>Scores </a:t>
            </a:r>
            <a:r>
              <a:rPr lang="en-US" sz="2400" dirty="0">
                <a:solidFill>
                  <a:schemeClr val="bg1"/>
                </a:solidFill>
              </a:rPr>
              <a:t>– </a:t>
            </a:r>
            <a:endParaRPr lang="en-US" sz="2400" dirty="0" smtClean="0">
              <a:solidFill>
                <a:schemeClr val="bg1"/>
              </a:solidFill>
            </a:endParaRPr>
          </a:p>
          <a:p>
            <a:r>
              <a:rPr lang="en-US" sz="2400" dirty="0" smtClean="0">
                <a:solidFill>
                  <a:schemeClr val="bg1"/>
                </a:solidFill>
              </a:rPr>
              <a:t>Above </a:t>
            </a:r>
            <a:r>
              <a:rPr lang="en-US" sz="2400" dirty="0">
                <a:solidFill>
                  <a:schemeClr val="bg1"/>
                </a:solidFill>
              </a:rPr>
              <a:t>Standard, </a:t>
            </a:r>
            <a:endParaRPr lang="en-US" sz="2400" dirty="0" smtClean="0">
              <a:solidFill>
                <a:schemeClr val="bg1"/>
              </a:solidFill>
            </a:endParaRPr>
          </a:p>
          <a:p>
            <a:r>
              <a:rPr lang="en-US" sz="2400" dirty="0" smtClean="0">
                <a:solidFill>
                  <a:schemeClr val="bg1"/>
                </a:solidFill>
              </a:rPr>
              <a:t>At</a:t>
            </a:r>
            <a:r>
              <a:rPr lang="en-US" sz="2400" dirty="0">
                <a:solidFill>
                  <a:schemeClr val="bg1"/>
                </a:solidFill>
              </a:rPr>
              <a:t>/Near Standard</a:t>
            </a:r>
            <a:r>
              <a:rPr lang="en-US" sz="2400" dirty="0" smtClean="0">
                <a:solidFill>
                  <a:schemeClr val="bg1"/>
                </a:solidFill>
              </a:rPr>
              <a:t>,</a:t>
            </a:r>
          </a:p>
          <a:p>
            <a:r>
              <a:rPr lang="en-US" sz="2400" dirty="0" smtClean="0">
                <a:solidFill>
                  <a:schemeClr val="bg1"/>
                </a:solidFill>
              </a:rPr>
              <a:t>Below </a:t>
            </a:r>
            <a:r>
              <a:rPr lang="en-US" sz="2400" dirty="0">
                <a:solidFill>
                  <a:schemeClr val="bg1"/>
                </a:solidFill>
              </a:rPr>
              <a:t>Standard</a:t>
            </a:r>
          </a:p>
          <a:p>
            <a:endParaRPr lang="en-US" dirty="0"/>
          </a:p>
        </p:txBody>
      </p:sp>
    </p:spTree>
    <p:extLst>
      <p:ext uri="{BB962C8B-B14F-4D97-AF65-F5344CB8AC3E}">
        <p14:creationId xmlns:p14="http://schemas.microsoft.com/office/powerpoint/2010/main" val="4128328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Question Types</a:t>
            </a:r>
            <a:endParaRPr lang="en-US" dirty="0"/>
          </a:p>
        </p:txBody>
      </p:sp>
      <p:sp>
        <p:nvSpPr>
          <p:cNvPr id="3" name="Content Placeholder 2"/>
          <p:cNvSpPr>
            <a:spLocks noGrp="1"/>
          </p:cNvSpPr>
          <p:nvPr>
            <p:ph idx="1"/>
          </p:nvPr>
        </p:nvSpPr>
        <p:spPr/>
        <p:txBody>
          <a:bodyPr>
            <a:normAutofit/>
          </a:bodyPr>
          <a:lstStyle/>
          <a:p>
            <a:r>
              <a:rPr lang="en-US" sz="3200" dirty="0">
                <a:hlinkClick r:id="rId3"/>
              </a:rPr>
              <a:t>https://www.youtube.com/watch?v=IvS3yA_TJ1Y&amp;safe=</a:t>
            </a:r>
            <a:r>
              <a:rPr lang="en-US" sz="3200" dirty="0" smtClean="0">
                <a:hlinkClick r:id="rId3"/>
              </a:rPr>
              <a:t>active</a:t>
            </a:r>
            <a:endParaRPr lang="en-US" sz="3200" dirty="0" smtClean="0"/>
          </a:p>
          <a:p>
            <a:r>
              <a:rPr lang="en-US" sz="3200" dirty="0" smtClean="0"/>
              <a:t>Prompt: Which are these question types do students in your classes already have practice with?</a:t>
            </a:r>
            <a:endParaRPr lang="en-US" sz="3200" dirty="0"/>
          </a:p>
        </p:txBody>
      </p:sp>
    </p:spTree>
    <p:extLst>
      <p:ext uri="{BB962C8B-B14F-4D97-AF65-F5344CB8AC3E}">
        <p14:creationId xmlns:p14="http://schemas.microsoft.com/office/powerpoint/2010/main" val="2693154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Math Technology – ideas for integration in classroom</a:t>
            </a:r>
            <a:endParaRPr lang="en-US" dirty="0"/>
          </a:p>
        </p:txBody>
      </p:sp>
      <p:sp>
        <p:nvSpPr>
          <p:cNvPr id="3" name="Content Placeholder 2"/>
          <p:cNvSpPr>
            <a:spLocks noGrp="1"/>
          </p:cNvSpPr>
          <p:nvPr>
            <p:ph idx="1"/>
          </p:nvPr>
        </p:nvSpPr>
        <p:spPr/>
        <p:txBody>
          <a:bodyPr/>
          <a:lstStyle/>
          <a:p>
            <a:r>
              <a:rPr lang="en-US" dirty="0" smtClean="0"/>
              <a:t>Calculators: on OAKS portal (Students) – Can be opened on tablets, smartphones, computers.</a:t>
            </a:r>
          </a:p>
          <a:p>
            <a:r>
              <a:rPr lang="en-US" dirty="0" smtClean="0"/>
              <a:t>Equation Editor tutorial on OAKS portal (Students) – Good practice for using tool</a:t>
            </a:r>
          </a:p>
          <a:p>
            <a:r>
              <a:rPr lang="en-US" dirty="0" smtClean="0"/>
              <a:t>Word – use the equation tool here (especially for exponents and fraction forms)</a:t>
            </a:r>
          </a:p>
          <a:p>
            <a:r>
              <a:rPr lang="en-US" dirty="0" err="1" smtClean="0"/>
              <a:t>Desmos</a:t>
            </a:r>
            <a:r>
              <a:rPr lang="en-US" dirty="0" smtClean="0"/>
              <a:t> Graphing Calculator – similar equation editor (especially delete, forward back, exponents)</a:t>
            </a:r>
          </a:p>
          <a:p>
            <a:endParaRPr lang="en-US" dirty="0" smtClean="0"/>
          </a:p>
          <a:p>
            <a:endParaRPr lang="en-US" dirty="0" smtClean="0"/>
          </a:p>
        </p:txBody>
      </p:sp>
    </p:spTree>
    <p:extLst>
      <p:ext uri="{BB962C8B-B14F-4D97-AF65-F5344CB8AC3E}">
        <p14:creationId xmlns:p14="http://schemas.microsoft.com/office/powerpoint/2010/main" val="27113473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Universal Tools, Designated Supports, and Accommodations</a:t>
            </a:r>
            <a:endParaRPr lang="en-US" dirty="0"/>
          </a:p>
        </p:txBody>
      </p:sp>
      <p:sp>
        <p:nvSpPr>
          <p:cNvPr id="3" name="Content Placeholder 2"/>
          <p:cNvSpPr>
            <a:spLocks noGrp="1"/>
          </p:cNvSpPr>
          <p:nvPr>
            <p:ph idx="1"/>
          </p:nvPr>
        </p:nvSpPr>
        <p:spPr/>
        <p:txBody>
          <a:bodyPr/>
          <a:lstStyle/>
          <a:p>
            <a:r>
              <a:rPr lang="en-US" dirty="0" smtClean="0"/>
              <a:t>Universal Tools – available to every student on demand from the screen</a:t>
            </a:r>
          </a:p>
          <a:p>
            <a:r>
              <a:rPr lang="en-US" dirty="0" smtClean="0"/>
              <a:t>Designated Supports – must be added in TIDE before a student begins testing.  Available for any student.</a:t>
            </a:r>
          </a:p>
          <a:p>
            <a:r>
              <a:rPr lang="en-US" dirty="0" smtClean="0"/>
              <a:t>Accommodations – Extra supports for Students on an IEP or 504 plan.  Must be added in TIDE before a student begins testing.  </a:t>
            </a:r>
          </a:p>
        </p:txBody>
      </p:sp>
    </p:spTree>
    <p:extLst>
      <p:ext uri="{BB962C8B-B14F-4D97-AF65-F5344CB8AC3E}">
        <p14:creationId xmlns:p14="http://schemas.microsoft.com/office/powerpoint/2010/main" val="82874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Training vs. Practice Test</a:t>
            </a:r>
            <a:endParaRPr lang="en-US" dirty="0"/>
          </a:p>
        </p:txBody>
      </p:sp>
      <p:sp>
        <p:nvSpPr>
          <p:cNvPr id="3" name="Content Placeholder 2"/>
          <p:cNvSpPr>
            <a:spLocks noGrp="1"/>
          </p:cNvSpPr>
          <p:nvPr>
            <p:ph idx="1"/>
          </p:nvPr>
        </p:nvSpPr>
        <p:spPr>
          <a:xfrm>
            <a:off x="779464" y="1828800"/>
            <a:ext cx="3877428" cy="4208930"/>
          </a:xfrm>
        </p:spPr>
        <p:txBody>
          <a:bodyPr/>
          <a:lstStyle/>
          <a:p>
            <a:pPr marL="0" indent="0">
              <a:buNone/>
            </a:pPr>
            <a:r>
              <a:rPr lang="en-US" dirty="0" smtClean="0"/>
              <a:t>Training Test – about 10 questions</a:t>
            </a:r>
          </a:p>
          <a:p>
            <a:r>
              <a:rPr lang="en-US" dirty="0" smtClean="0"/>
              <a:t>Only about the different types of technology</a:t>
            </a:r>
          </a:p>
          <a:p>
            <a:r>
              <a:rPr lang="en-US" dirty="0" smtClean="0"/>
              <a:t>Go through this together with your class, so they can try the different technologies and make sure that they can use them.</a:t>
            </a:r>
            <a:endParaRPr lang="en-US" dirty="0"/>
          </a:p>
        </p:txBody>
      </p:sp>
      <p:sp>
        <p:nvSpPr>
          <p:cNvPr id="4" name="Content Placeholder 2"/>
          <p:cNvSpPr txBox="1">
            <a:spLocks/>
          </p:cNvSpPr>
          <p:nvPr/>
        </p:nvSpPr>
        <p:spPr>
          <a:xfrm>
            <a:off x="4809292" y="1828799"/>
            <a:ext cx="3877428" cy="4768993"/>
          </a:xfrm>
          <a:prstGeom prst="rect">
            <a:avLst/>
          </a:prstGeom>
        </p:spPr>
        <p:txBody>
          <a:bodyPr vert="horz" lIns="91440" tIns="45720" rIns="91440" bIns="45720" rtlCol="0">
            <a:normAutofit/>
          </a:bodyPr>
          <a:lst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a:lstStyle>
          <a:p>
            <a:pPr marL="0" indent="0">
              <a:buNone/>
            </a:pPr>
            <a:r>
              <a:rPr lang="en-US" dirty="0" smtClean="0"/>
              <a:t>Practice Test – about 25 questions</a:t>
            </a:r>
          </a:p>
          <a:p>
            <a:r>
              <a:rPr lang="en-US" dirty="0" smtClean="0"/>
              <a:t>Practice many types of questions with and without technology (CAT &amp; PT)</a:t>
            </a:r>
          </a:p>
          <a:p>
            <a:r>
              <a:rPr lang="en-US" dirty="0" smtClean="0"/>
              <a:t>No feedback given to students about correct/incorrect answers</a:t>
            </a:r>
          </a:p>
        </p:txBody>
      </p:sp>
      <p:sp>
        <p:nvSpPr>
          <p:cNvPr id="5" name="TextBox 4"/>
          <p:cNvSpPr txBox="1"/>
          <p:nvPr/>
        </p:nvSpPr>
        <p:spPr>
          <a:xfrm>
            <a:off x="2956183" y="6108295"/>
            <a:ext cx="3401417" cy="523220"/>
          </a:xfrm>
          <a:prstGeom prst="rect">
            <a:avLst/>
          </a:prstGeom>
          <a:noFill/>
        </p:spPr>
        <p:txBody>
          <a:bodyPr wrap="none" rtlCol="0">
            <a:spAutoFit/>
          </a:bodyPr>
          <a:lstStyle/>
          <a:p>
            <a:r>
              <a:rPr lang="en-US" sz="2800" dirty="0" err="1" smtClean="0">
                <a:solidFill>
                  <a:srgbClr val="FFFFFF"/>
                </a:solidFill>
              </a:rPr>
              <a:t>www.oaksportal.org</a:t>
            </a:r>
            <a:endParaRPr lang="en-US" sz="2800" dirty="0">
              <a:solidFill>
                <a:srgbClr val="FFFFFF"/>
              </a:solidFill>
            </a:endParaRPr>
          </a:p>
        </p:txBody>
      </p:sp>
    </p:spTree>
    <p:extLst>
      <p:ext uri="{BB962C8B-B14F-4D97-AF65-F5344CB8AC3E}">
        <p14:creationId xmlns:p14="http://schemas.microsoft.com/office/powerpoint/2010/main" val="28717149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381000"/>
            <a:ext cx="7583487" cy="783316"/>
          </a:xfrm>
        </p:spPr>
        <p:txBody>
          <a:bodyPr/>
          <a:lstStyle/>
          <a:p>
            <a:pPr algn="ctr"/>
            <a:r>
              <a:rPr lang="en-US" dirty="0" smtClean="0"/>
              <a:t>Performance Tasks</a:t>
            </a:r>
            <a:endParaRPr lang="en-US" dirty="0"/>
          </a:p>
        </p:txBody>
      </p:sp>
      <p:sp>
        <p:nvSpPr>
          <p:cNvPr id="3" name="Content Placeholder 2"/>
          <p:cNvSpPr>
            <a:spLocks noGrp="1"/>
          </p:cNvSpPr>
          <p:nvPr>
            <p:ph idx="1"/>
          </p:nvPr>
        </p:nvSpPr>
        <p:spPr>
          <a:xfrm>
            <a:off x="779463" y="1164316"/>
            <a:ext cx="7583487" cy="5398195"/>
          </a:xfrm>
        </p:spPr>
        <p:txBody>
          <a:bodyPr>
            <a:noAutofit/>
          </a:bodyPr>
          <a:lstStyle/>
          <a:p>
            <a:pPr>
              <a:lnSpc>
                <a:spcPct val="60000"/>
              </a:lnSpc>
              <a:buFont typeface="Wingdings" charset="2"/>
              <a:buChar char="Ø"/>
            </a:pPr>
            <a:r>
              <a:rPr lang="en-US" sz="2400" dirty="0" err="1" smtClean="0"/>
              <a:t>OAKSportal.org</a:t>
            </a:r>
            <a:endParaRPr lang="en-US" sz="2400" dirty="0" smtClean="0"/>
          </a:p>
          <a:p>
            <a:pPr>
              <a:lnSpc>
                <a:spcPct val="60000"/>
              </a:lnSpc>
              <a:buFont typeface="Wingdings" charset="2"/>
              <a:buChar char="Ø"/>
            </a:pPr>
            <a:r>
              <a:rPr lang="en-US" sz="2400" dirty="0" smtClean="0"/>
              <a:t>Students</a:t>
            </a:r>
          </a:p>
          <a:p>
            <a:pPr>
              <a:lnSpc>
                <a:spcPct val="60000"/>
              </a:lnSpc>
              <a:buFont typeface="Wingdings" charset="2"/>
              <a:buChar char="Ø"/>
            </a:pPr>
            <a:r>
              <a:rPr lang="en-US" sz="2400" dirty="0" smtClean="0"/>
              <a:t>Practice Tests</a:t>
            </a:r>
          </a:p>
          <a:p>
            <a:pPr>
              <a:lnSpc>
                <a:spcPct val="60000"/>
              </a:lnSpc>
              <a:buFont typeface="Wingdings" charset="2"/>
              <a:buChar char="Ø"/>
            </a:pPr>
            <a:r>
              <a:rPr lang="en-US" sz="2400" dirty="0" smtClean="0"/>
              <a:t>Sign-in as guest</a:t>
            </a:r>
          </a:p>
          <a:p>
            <a:pPr>
              <a:lnSpc>
                <a:spcPct val="60000"/>
              </a:lnSpc>
              <a:buFont typeface="Wingdings" charset="2"/>
              <a:buChar char="Ø"/>
            </a:pPr>
            <a:r>
              <a:rPr lang="en-US" sz="2400" dirty="0" smtClean="0"/>
              <a:t>Pick a grade level at your table to look at together</a:t>
            </a:r>
          </a:p>
          <a:p>
            <a:pPr>
              <a:lnSpc>
                <a:spcPct val="60000"/>
              </a:lnSpc>
              <a:buFont typeface="Wingdings" charset="2"/>
              <a:buChar char="Ø"/>
            </a:pPr>
            <a:r>
              <a:rPr lang="en-US" sz="2400" dirty="0" smtClean="0"/>
              <a:t>ELA or Math Performance Task</a:t>
            </a:r>
          </a:p>
          <a:p>
            <a:pPr marL="0" indent="0" algn="ctr">
              <a:lnSpc>
                <a:spcPct val="60000"/>
              </a:lnSpc>
              <a:buNone/>
            </a:pPr>
            <a:endParaRPr lang="en-US" sz="2400" dirty="0" smtClean="0"/>
          </a:p>
          <a:p>
            <a:pPr marL="0" indent="0" algn="ctr">
              <a:lnSpc>
                <a:spcPct val="60000"/>
              </a:lnSpc>
              <a:buNone/>
            </a:pPr>
            <a:r>
              <a:rPr lang="en-US" sz="2400" dirty="0" smtClean="0"/>
              <a:t>Prompts: </a:t>
            </a:r>
          </a:p>
          <a:p>
            <a:pPr>
              <a:spcBef>
                <a:spcPts val="0"/>
              </a:spcBef>
            </a:pPr>
            <a:r>
              <a:rPr lang="en-US" sz="2400" dirty="0" smtClean="0"/>
              <a:t>What types of questions will students struggle with?</a:t>
            </a:r>
          </a:p>
          <a:p>
            <a:pPr>
              <a:spcBef>
                <a:spcPts val="0"/>
              </a:spcBef>
            </a:pPr>
            <a:r>
              <a:rPr lang="en-US" sz="2400" dirty="0" smtClean="0"/>
              <a:t>What types of experiences are they getting in class that look like this already?</a:t>
            </a:r>
          </a:p>
          <a:p>
            <a:pPr>
              <a:spcBef>
                <a:spcPts val="0"/>
              </a:spcBef>
            </a:pPr>
            <a:r>
              <a:rPr lang="en-US" sz="2400" dirty="0" smtClean="0"/>
              <a:t>How can we do more tasks like this in class?</a:t>
            </a:r>
          </a:p>
        </p:txBody>
      </p:sp>
    </p:spTree>
    <p:extLst>
      <p:ext uri="{BB962C8B-B14F-4D97-AF65-F5344CB8AC3E}">
        <p14:creationId xmlns:p14="http://schemas.microsoft.com/office/powerpoint/2010/main" val="600387990"/>
      </p:ext>
    </p:extLst>
  </p:cSld>
  <p:clrMapOvr>
    <a:masterClrMapping/>
  </p:clrMapOvr>
</p:sld>
</file>

<file path=ppt/theme/theme1.xml><?xml version="1.0" encoding="utf-8"?>
<a:theme xmlns:a="http://schemas.openxmlformats.org/drawingml/2006/main" name="Revolution">
  <a:themeElements>
    <a:clrScheme name="Revolution">
      <a:dk1>
        <a:sysClr val="windowText" lastClr="000000"/>
      </a:dk1>
      <a:lt1>
        <a:sysClr val="window" lastClr="FFFFFF"/>
      </a:lt1>
      <a:dk2>
        <a:srgbClr val="1B3861"/>
      </a:dk2>
      <a:lt2>
        <a:srgbClr val="38ABED"/>
      </a:lt2>
      <a:accent1>
        <a:srgbClr val="0C5986"/>
      </a:accent1>
      <a:accent2>
        <a:srgbClr val="DDF53D"/>
      </a:accent2>
      <a:accent3>
        <a:srgbClr val="508709"/>
      </a:accent3>
      <a:accent4>
        <a:srgbClr val="BF5E00"/>
      </a:accent4>
      <a:accent5>
        <a:srgbClr val="9C0001"/>
      </a:accent5>
      <a:accent6>
        <a:srgbClr val="660075"/>
      </a:accent6>
      <a:hlink>
        <a:srgbClr val="ABF24D"/>
      </a:hlink>
      <a:folHlink>
        <a:srgbClr val="A0E7FB"/>
      </a:folHlink>
    </a:clrScheme>
    <a:fontScheme name="Revolution">
      <a:majorFont>
        <a:latin typeface="Trebuchet MS"/>
        <a:ea typeface=""/>
        <a:cs typeface=""/>
        <a:font script="Jpan" typeface="ＭＳ ゴシック"/>
        <a:font script="Hans" typeface="宋体"/>
        <a:font script="Hant" typeface="新細明體"/>
      </a:majorFont>
      <a:minorFont>
        <a:latin typeface="Trebuchet MS"/>
        <a:ea typeface=""/>
        <a:cs typeface=""/>
        <a:font script="Jpan" typeface="ＭＳ ゴシック"/>
        <a:font script="Hans" typeface="宋体"/>
        <a:font script="Hant" typeface="新細明體"/>
      </a:minorFont>
    </a:fontScheme>
    <a:fmtScheme name="Revolution">
      <a:fillStyleLst>
        <a:solidFill>
          <a:schemeClr val="phClr"/>
        </a:solidFill>
        <a:solidFill>
          <a:schemeClr val="phClr"/>
        </a:soli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0800000">
              <a:srgbClr val="808080">
                <a:alpha val="75000"/>
              </a:srgbClr>
            </a:innerShdw>
          </a:effectLst>
        </a:effectStyle>
        <a:effectStyle>
          <a:effectLst>
            <a:innerShdw blurRad="50800" dist="25400" dir="13500000">
              <a:srgbClr val="808080">
                <a:alpha val="75000"/>
              </a:srgbClr>
            </a:innerShdw>
            <a:outerShdw blurRad="63500" dist="50800" dir="5400000" algn="br" rotWithShape="0">
              <a:srgbClr val="000000">
                <a:alpha val="35000"/>
              </a:srgbClr>
            </a:outerShdw>
          </a:effectLst>
          <a:scene3d>
            <a:camera prst="orthographicFront">
              <a:rot lat="0" lon="0" rev="0"/>
            </a:camera>
            <a:lightRig rig="threePt" dir="tl">
              <a:rot lat="0" lon="0" rev="11400000"/>
            </a:lightRig>
          </a:scene3d>
          <a:sp3d contourW="12700" prstMaterial="softmetal">
            <a:bevelT w="63500" h="254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Revolution.thmx</Template>
  <TotalTime>188</TotalTime>
  <Words>711</Words>
  <Application>Microsoft Macintosh PowerPoint</Application>
  <PresentationFormat>On-screen Show (4:3)</PresentationFormat>
  <Paragraphs>97</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Revolution</vt:lpstr>
      <vt:lpstr>Smarter Balanced Question Types</vt:lpstr>
      <vt:lpstr>Smarter Balanced Claims</vt:lpstr>
      <vt:lpstr>Question Types</vt:lpstr>
      <vt:lpstr>Math Technology – ideas for integration in classroom</vt:lpstr>
      <vt:lpstr>Universal Tools, Designated Supports, and Accommodations</vt:lpstr>
      <vt:lpstr>Training vs. Practice Test</vt:lpstr>
      <vt:lpstr>Performance Tasks</vt:lpstr>
    </vt:vector>
  </TitlesOfParts>
  <Company>Portland Public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Smarter Balanced Basics</dc:title>
  <dc:creator>PPS IT</dc:creator>
  <cp:lastModifiedBy>PPS IT</cp:lastModifiedBy>
  <cp:revision>9</cp:revision>
  <dcterms:created xsi:type="dcterms:W3CDTF">2015-03-02T21:11:58Z</dcterms:created>
  <dcterms:modified xsi:type="dcterms:W3CDTF">2015-03-03T00:20:45Z</dcterms:modified>
</cp:coreProperties>
</file>