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0" r:id="rId2"/>
    <p:sldMasterId id="2147483652" r:id="rId3"/>
  </p:sldMasterIdLst>
  <p:notesMasterIdLst>
    <p:notesMasterId r:id="rId31"/>
  </p:notesMasterIdLst>
  <p:handoutMasterIdLst>
    <p:handoutMasterId r:id="rId32"/>
  </p:handoutMasterIdLst>
  <p:sldIdLst>
    <p:sldId id="256" r:id="rId4"/>
    <p:sldId id="909" r:id="rId5"/>
    <p:sldId id="353" r:id="rId6"/>
    <p:sldId id="608" r:id="rId7"/>
    <p:sldId id="905" r:id="rId8"/>
    <p:sldId id="906" r:id="rId9"/>
    <p:sldId id="528" r:id="rId10"/>
    <p:sldId id="612" r:id="rId11"/>
    <p:sldId id="617" r:id="rId12"/>
    <p:sldId id="911" r:id="rId13"/>
    <p:sldId id="615" r:id="rId14"/>
    <p:sldId id="774" r:id="rId15"/>
    <p:sldId id="775" r:id="rId16"/>
    <p:sldId id="632" r:id="rId17"/>
    <p:sldId id="900" r:id="rId18"/>
    <p:sldId id="634" r:id="rId19"/>
    <p:sldId id="614" r:id="rId20"/>
    <p:sldId id="602" r:id="rId21"/>
    <p:sldId id="352" r:id="rId22"/>
    <p:sldId id="454" r:id="rId23"/>
    <p:sldId id="479" r:id="rId24"/>
    <p:sldId id="597" r:id="rId25"/>
    <p:sldId id="916" r:id="rId26"/>
    <p:sldId id="914" r:id="rId27"/>
    <p:sldId id="595" r:id="rId28"/>
    <p:sldId id="596" r:id="rId29"/>
    <p:sldId id="594" r:id="rId30"/>
  </p:sldIdLst>
  <p:sldSz cx="9144000" cy="6858000" type="screen4x3"/>
  <p:notesSz cx="7010400" cy="9296400"/>
  <p:defaultTextStyle>
    <a:defPPr>
      <a:defRPr lang="en-US"/>
    </a:defPPr>
    <a:lvl1pPr algn="ctr" rtl="0" eaLnBrk="0" fontAlgn="base" hangingPunct="0">
      <a:spcBef>
        <a:spcPct val="20000"/>
      </a:spcBef>
      <a:spcAft>
        <a:spcPct val="0"/>
      </a:spcAft>
      <a:buClr>
        <a:schemeClr val="accent2"/>
      </a:buClr>
      <a:buSzPct val="115000"/>
      <a:buFont typeface="Wingdings" panose="05000000000000000000" pitchFamily="2" charset="2"/>
      <a:buChar char="§"/>
      <a:defRPr sz="3200" kern="1200">
        <a:solidFill>
          <a:schemeClr val="tx1"/>
        </a:solidFill>
        <a:latin typeface="Trebuchet MS" panose="020B0603020202020204" pitchFamily="34" charset="0"/>
        <a:ea typeface="ＭＳ Ｐゴシック" panose="020B0600070205080204" pitchFamily="34" charset="-128"/>
        <a:cs typeface="+mn-cs"/>
      </a:defRPr>
    </a:lvl1pPr>
    <a:lvl2pPr marL="457200" algn="ctr" rtl="0" eaLnBrk="0" fontAlgn="base" hangingPunct="0">
      <a:spcBef>
        <a:spcPct val="20000"/>
      </a:spcBef>
      <a:spcAft>
        <a:spcPct val="0"/>
      </a:spcAft>
      <a:buClr>
        <a:schemeClr val="accent2"/>
      </a:buClr>
      <a:buSzPct val="115000"/>
      <a:buFont typeface="Wingdings" panose="05000000000000000000" pitchFamily="2" charset="2"/>
      <a:buChar char="§"/>
      <a:defRPr sz="3200" kern="1200">
        <a:solidFill>
          <a:schemeClr val="tx1"/>
        </a:solidFill>
        <a:latin typeface="Trebuchet MS" panose="020B0603020202020204" pitchFamily="34" charset="0"/>
        <a:ea typeface="ＭＳ Ｐゴシック" panose="020B0600070205080204" pitchFamily="34" charset="-128"/>
        <a:cs typeface="+mn-cs"/>
      </a:defRPr>
    </a:lvl2pPr>
    <a:lvl3pPr marL="914400" algn="ctr" rtl="0" eaLnBrk="0" fontAlgn="base" hangingPunct="0">
      <a:spcBef>
        <a:spcPct val="20000"/>
      </a:spcBef>
      <a:spcAft>
        <a:spcPct val="0"/>
      </a:spcAft>
      <a:buClr>
        <a:schemeClr val="accent2"/>
      </a:buClr>
      <a:buSzPct val="115000"/>
      <a:buFont typeface="Wingdings" panose="05000000000000000000" pitchFamily="2" charset="2"/>
      <a:buChar char="§"/>
      <a:defRPr sz="3200" kern="1200">
        <a:solidFill>
          <a:schemeClr val="tx1"/>
        </a:solidFill>
        <a:latin typeface="Trebuchet MS" panose="020B0603020202020204" pitchFamily="34" charset="0"/>
        <a:ea typeface="ＭＳ Ｐゴシック" panose="020B0600070205080204" pitchFamily="34" charset="-128"/>
        <a:cs typeface="+mn-cs"/>
      </a:defRPr>
    </a:lvl3pPr>
    <a:lvl4pPr marL="1371600" algn="ctr" rtl="0" eaLnBrk="0" fontAlgn="base" hangingPunct="0">
      <a:spcBef>
        <a:spcPct val="20000"/>
      </a:spcBef>
      <a:spcAft>
        <a:spcPct val="0"/>
      </a:spcAft>
      <a:buClr>
        <a:schemeClr val="accent2"/>
      </a:buClr>
      <a:buSzPct val="115000"/>
      <a:buFont typeface="Wingdings" panose="05000000000000000000" pitchFamily="2" charset="2"/>
      <a:buChar char="§"/>
      <a:defRPr sz="3200" kern="1200">
        <a:solidFill>
          <a:schemeClr val="tx1"/>
        </a:solidFill>
        <a:latin typeface="Trebuchet MS" panose="020B0603020202020204" pitchFamily="34" charset="0"/>
        <a:ea typeface="ＭＳ Ｐゴシック" panose="020B0600070205080204" pitchFamily="34" charset="-128"/>
        <a:cs typeface="+mn-cs"/>
      </a:defRPr>
    </a:lvl4pPr>
    <a:lvl5pPr marL="1828800" algn="ctr" rtl="0" eaLnBrk="0" fontAlgn="base" hangingPunct="0">
      <a:spcBef>
        <a:spcPct val="20000"/>
      </a:spcBef>
      <a:spcAft>
        <a:spcPct val="0"/>
      </a:spcAft>
      <a:buClr>
        <a:schemeClr val="accent2"/>
      </a:buClr>
      <a:buSzPct val="115000"/>
      <a:buFont typeface="Wingdings" panose="05000000000000000000" pitchFamily="2" charset="2"/>
      <a:buChar char="§"/>
      <a:defRPr sz="3200" kern="1200">
        <a:solidFill>
          <a:schemeClr val="tx1"/>
        </a:solidFill>
        <a:latin typeface="Trebuchet MS" panose="020B0603020202020204" pitchFamily="34" charset="0"/>
        <a:ea typeface="ＭＳ Ｐゴシック" panose="020B0600070205080204" pitchFamily="34" charset="-128"/>
        <a:cs typeface="+mn-cs"/>
      </a:defRPr>
    </a:lvl5pPr>
    <a:lvl6pPr marL="2286000" algn="l" defTabSz="914400" rtl="0" eaLnBrk="1" latinLnBrk="0" hangingPunct="1">
      <a:defRPr sz="3200" kern="1200">
        <a:solidFill>
          <a:schemeClr val="tx1"/>
        </a:solidFill>
        <a:latin typeface="Trebuchet MS" panose="020B0603020202020204" pitchFamily="34" charset="0"/>
        <a:ea typeface="ＭＳ Ｐゴシック" panose="020B0600070205080204" pitchFamily="34" charset="-128"/>
        <a:cs typeface="+mn-cs"/>
      </a:defRPr>
    </a:lvl6pPr>
    <a:lvl7pPr marL="2743200" algn="l" defTabSz="914400" rtl="0" eaLnBrk="1" latinLnBrk="0" hangingPunct="1">
      <a:defRPr sz="3200" kern="1200">
        <a:solidFill>
          <a:schemeClr val="tx1"/>
        </a:solidFill>
        <a:latin typeface="Trebuchet MS" panose="020B0603020202020204" pitchFamily="34" charset="0"/>
        <a:ea typeface="ＭＳ Ｐゴシック" panose="020B0600070205080204" pitchFamily="34" charset="-128"/>
        <a:cs typeface="+mn-cs"/>
      </a:defRPr>
    </a:lvl7pPr>
    <a:lvl8pPr marL="3200400" algn="l" defTabSz="914400" rtl="0" eaLnBrk="1" latinLnBrk="0" hangingPunct="1">
      <a:defRPr sz="3200" kern="1200">
        <a:solidFill>
          <a:schemeClr val="tx1"/>
        </a:solidFill>
        <a:latin typeface="Trebuchet MS" panose="020B0603020202020204" pitchFamily="34" charset="0"/>
        <a:ea typeface="ＭＳ Ｐゴシック" panose="020B0600070205080204" pitchFamily="34" charset="-128"/>
        <a:cs typeface="+mn-cs"/>
      </a:defRPr>
    </a:lvl8pPr>
    <a:lvl9pPr marL="3657600" algn="l" defTabSz="914400" rtl="0" eaLnBrk="1" latinLnBrk="0" hangingPunct="1">
      <a:defRPr sz="3200" kern="1200">
        <a:solidFill>
          <a:schemeClr val="tx1"/>
        </a:solidFill>
        <a:latin typeface="Trebuchet MS" panose="020B0603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20" userDrawn="1">
          <p15:clr>
            <a:srgbClr val="A4A3A4"/>
          </p15:clr>
        </p15:guide>
        <p15:guide id="2" pos="57"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7C68C"/>
    <a:srgbClr val="BAA07F"/>
    <a:srgbClr val="D5C6B2"/>
    <a:srgbClr val="CCD5DE"/>
    <a:srgbClr val="FF0000"/>
    <a:srgbClr val="4F9597"/>
    <a:srgbClr val="518EA9"/>
    <a:srgbClr val="ADC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134" autoAdjust="0"/>
    <p:restoredTop sz="86395" autoAdjust="0"/>
  </p:normalViewPr>
  <p:slideViewPr>
    <p:cSldViewPr snapToGrid="0" snapToObjects="1">
      <p:cViewPr varScale="1">
        <p:scale>
          <a:sx n="76" d="100"/>
          <a:sy n="76" d="100"/>
        </p:scale>
        <p:origin x="102" y="594"/>
      </p:cViewPr>
      <p:guideLst>
        <p:guide orient="horz" pos="120"/>
        <p:guide pos="57"/>
      </p:guideLst>
    </p:cSldViewPr>
  </p:slideViewPr>
  <p:outlineViewPr>
    <p:cViewPr>
      <p:scale>
        <a:sx n="33" d="100"/>
        <a:sy n="33" d="100"/>
      </p:scale>
      <p:origin x="0" y="-5299"/>
    </p:cViewPr>
  </p:outlineViewPr>
  <p:notesTextViewPr>
    <p:cViewPr>
      <p:scale>
        <a:sx n="3" d="2"/>
        <a:sy n="3" d="2"/>
      </p:scale>
      <p:origin x="0" y="0"/>
    </p:cViewPr>
  </p:notesTextViewPr>
  <p:sorterViewPr>
    <p:cViewPr varScale="1">
      <p:scale>
        <a:sx n="100" d="100"/>
        <a:sy n="100" d="100"/>
      </p:scale>
      <p:origin x="0" y="-3396"/>
    </p:cViewPr>
  </p:sorterViewPr>
  <p:notesViewPr>
    <p:cSldViewPr snapToGrid="0" snapToObjects="1">
      <p:cViewPr varScale="1">
        <p:scale>
          <a:sx n="60" d="100"/>
          <a:sy n="60" d="100"/>
        </p:scale>
        <p:origin x="1642" y="53"/>
      </p:cViewPr>
      <p:guideLst>
        <p:guide orient="horz" pos="2928"/>
        <p:guide pos="2208"/>
      </p:guideLst>
    </p:cSldViewPr>
  </p:notesViewPr>
  <p:gridSpacing cx="36576" cy="36576"/>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BPSFile1\Common$\work\district_planning\Economic%20Development\NICK\data\population_estimates\PDX_compiled_2005-1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sz="2400" b="1" i="0" baseline="0" dirty="0">
                <a:effectLst/>
              </a:rPr>
              <a:t>Portland Population Growth Forecast 2035</a:t>
            </a:r>
            <a:endParaRPr lang="en-US" sz="2400" dirty="0">
              <a:effectLst/>
            </a:endParaRP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Portland!$B$74</c:f>
              <c:strCache>
                <c:ptCount val="1"/>
                <c:pt idx="0">
                  <c:v>Actual</c:v>
                </c:pt>
              </c:strCache>
            </c:strRef>
          </c:tx>
          <c:spPr>
            <a:ln w="88900" cap="rnd">
              <a:solidFill>
                <a:schemeClr val="accent6"/>
              </a:solidFill>
              <a:round/>
            </a:ln>
            <a:effectLst/>
          </c:spPr>
          <c:marker>
            <c:symbol val="none"/>
          </c:marker>
          <c:dPt>
            <c:idx val="10"/>
            <c:marker>
              <c:symbol val="none"/>
            </c:marker>
            <c:bubble3D val="0"/>
            <c:spPr>
              <a:ln w="88900" cap="rnd">
                <a:solidFill>
                  <a:schemeClr val="accent6"/>
                </a:solidFill>
                <a:prstDash val="solid"/>
                <a:round/>
              </a:ln>
              <a:effectLst/>
            </c:spPr>
            <c:extLst>
              <c:ext xmlns:c16="http://schemas.microsoft.com/office/drawing/2014/chart" uri="{C3380CC4-5D6E-409C-BE32-E72D297353CC}">
                <c16:uniqueId val="{00000001-ABD6-45DF-B50D-853B6BB95F03}"/>
              </c:ext>
            </c:extLst>
          </c:dPt>
          <c:dLbls>
            <c:dLbl>
              <c:idx val="0"/>
              <c:layout>
                <c:manualLayout>
                  <c:x val="-2.434557804737927E-2"/>
                  <c:y val="3.90625827672523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BD6-45DF-B50D-853B6BB95F03}"/>
                </c:ext>
              </c:extLst>
            </c:dLbl>
            <c:dLbl>
              <c:idx val="10"/>
              <c:layout>
                <c:manualLayout>
                  <c:x val="-5.5819111666835688E-2"/>
                  <c:y val="-5.3575953439670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D6-45DF-B50D-853B6BB95F03}"/>
                </c:ext>
              </c:extLst>
            </c:dLbl>
            <c:dLbl>
              <c:idx val="19"/>
              <c:layout>
                <c:manualLayout>
                  <c:x val="-5.5819111666835688E-2"/>
                  <c:y val="-5.57816328731683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BD6-45DF-B50D-853B6BB95F0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Portland!$C$73:$AE$73</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formatCode="@">
                  <c:v>2000</c:v>
                </c:pt>
                <c:pt idx="11" formatCode="@">
                  <c:v>2001</c:v>
                </c:pt>
                <c:pt idx="12" formatCode="@">
                  <c:v>2002</c:v>
                </c:pt>
                <c:pt idx="13" formatCode="@">
                  <c:v>2003</c:v>
                </c:pt>
                <c:pt idx="14" formatCode="@">
                  <c:v>2004</c:v>
                </c:pt>
                <c:pt idx="15" formatCode="@">
                  <c:v>2005</c:v>
                </c:pt>
                <c:pt idx="16" formatCode="@">
                  <c:v>2006</c:v>
                </c:pt>
                <c:pt idx="17" formatCode="@">
                  <c:v>2007</c:v>
                </c:pt>
                <c:pt idx="18" formatCode="@">
                  <c:v>2008</c:v>
                </c:pt>
                <c:pt idx="19" formatCode="@">
                  <c:v>2009</c:v>
                </c:pt>
                <c:pt idx="20" formatCode="@">
                  <c:v>2010</c:v>
                </c:pt>
                <c:pt idx="21" formatCode="@">
                  <c:v>2011</c:v>
                </c:pt>
                <c:pt idx="22" formatCode="@">
                  <c:v>2012</c:v>
                </c:pt>
                <c:pt idx="23" formatCode="@">
                  <c:v>2013</c:v>
                </c:pt>
                <c:pt idx="24" formatCode="@">
                  <c:v>2014</c:v>
                </c:pt>
                <c:pt idx="25" formatCode="@">
                  <c:v>2015</c:v>
                </c:pt>
                <c:pt idx="26" formatCode="@">
                  <c:v>2016</c:v>
                </c:pt>
                <c:pt idx="27" formatCode="@">
                  <c:v>2017</c:v>
                </c:pt>
                <c:pt idx="28" formatCode="@">
                  <c:v>2035</c:v>
                </c:pt>
              </c:numCache>
            </c:numRef>
          </c:cat>
          <c:val>
            <c:numRef>
              <c:f>Portland!$C$74:$AE$74</c:f>
              <c:numCache>
                <c:formatCode>General</c:formatCode>
                <c:ptCount val="29"/>
                <c:pt idx="0" formatCode="_(* #,##0_);_(* \(#,##0\);_(* &quot;-&quot;??_);_(@_)">
                  <c:v>438802</c:v>
                </c:pt>
                <c:pt idx="10" formatCode="_(* #,##0_);_(* \(#,##0\);_(* &quot;-&quot;??_);_(@_)">
                  <c:v>531600</c:v>
                </c:pt>
                <c:pt idx="11" formatCode="_(* #,##0_);_(* \(#,##0\);_(* &quot;-&quot;??_);_(@_)">
                  <c:v>536240</c:v>
                </c:pt>
                <c:pt idx="12" formatCode="_(* #,##0_);_(* \(#,##0\);_(* &quot;-&quot;??_);_(@_)">
                  <c:v>538180</c:v>
                </c:pt>
                <c:pt idx="13" formatCode="_(* #,##0_);_(* \(#,##0\);_(* &quot;-&quot;??_);_(@_)">
                  <c:v>545140</c:v>
                </c:pt>
                <c:pt idx="14" formatCode="_(* #,##0_);_(* \(#,##0\);_(* &quot;-&quot;??_);_(@_)">
                  <c:v>550560</c:v>
                </c:pt>
                <c:pt idx="15" formatCode="_(* #,##0_);_(* \(#,##0\);_(* &quot;-&quot;??_);_(@_)">
                  <c:v>556370</c:v>
                </c:pt>
                <c:pt idx="16" formatCode="_(* #,##0_);_(* \(#,##0\);_(* &quot;-&quot;??_);_(@_)">
                  <c:v>562690</c:v>
                </c:pt>
                <c:pt idx="17" formatCode="_(* #,##0_);_(* \(#,##0\);_(* &quot;-&quot;??_);_(@_)">
                  <c:v>568380</c:v>
                </c:pt>
                <c:pt idx="18" formatCode="_(* #,##0_);_(* \(#,##0\);_(* &quot;-&quot;??_);_(@_)">
                  <c:v>575930</c:v>
                </c:pt>
                <c:pt idx="19" formatCode="_(* #,##0_);_(* \(#,##0\);_(* &quot;-&quot;??_);_(@_)">
                  <c:v>582130</c:v>
                </c:pt>
                <c:pt idx="20" formatCode="_(* #,##0_);_(* \(#,##0\);_(* &quot;-&quot;??_);_(@_)">
                  <c:v>583775</c:v>
                </c:pt>
                <c:pt idx="21" formatCode="_(* #,##0_);_(* \(#,##0\);_(* &quot;-&quot;??_);_(@_)">
                  <c:v>585845</c:v>
                </c:pt>
                <c:pt idx="22" formatCode="_(* #,##0_);_(* \(#,##0\);_(* &quot;-&quot;??_);_(@_)">
                  <c:v>587865</c:v>
                </c:pt>
                <c:pt idx="23" formatCode="_(* #,##0_);_(* \(#,##0\);_(* &quot;-&quot;??_);_(@_)">
                  <c:v>592120</c:v>
                </c:pt>
                <c:pt idx="24" formatCode="_(* #,##0_);_(* \(#,##0\);_(* &quot;-&quot;??_);_(@_)">
                  <c:v>601510</c:v>
                </c:pt>
                <c:pt idx="25" formatCode="_(* #,##0_);_(* \(#,##0\);_(* &quot;-&quot;??_);_(@_)">
                  <c:v>613355</c:v>
                </c:pt>
                <c:pt idx="26" formatCode="_(* #,##0_);_(* \(#,##0\);_(* &quot;-&quot;??_);_(@_)">
                  <c:v>627395</c:v>
                </c:pt>
                <c:pt idx="27" formatCode="#,##0">
                  <c:v>639100</c:v>
                </c:pt>
              </c:numCache>
            </c:numRef>
          </c:val>
          <c:smooth val="0"/>
          <c:extLst>
            <c:ext xmlns:c16="http://schemas.microsoft.com/office/drawing/2014/chart" uri="{C3380CC4-5D6E-409C-BE32-E72D297353CC}">
              <c16:uniqueId val="{00000002-ABD6-45DF-B50D-853B6BB95F03}"/>
            </c:ext>
          </c:extLst>
        </c:ser>
        <c:ser>
          <c:idx val="1"/>
          <c:order val="1"/>
          <c:tx>
            <c:strRef>
              <c:f>Portland!$B$75</c:f>
              <c:strCache>
                <c:ptCount val="1"/>
                <c:pt idx="0">
                  <c:v>Forecast</c:v>
                </c:pt>
              </c:strCache>
            </c:strRef>
          </c:tx>
          <c:spPr>
            <a:ln w="63500" cap="rnd">
              <a:solidFill>
                <a:schemeClr val="bg1">
                  <a:lumMod val="50000"/>
                </a:schemeClr>
              </a:solidFill>
              <a:prstDash val="sysDot"/>
              <a:round/>
            </a:ln>
            <a:effectLst/>
          </c:spPr>
          <c:marker>
            <c:symbol val="none"/>
          </c:marker>
          <c:dPt>
            <c:idx val="28"/>
            <c:marker>
              <c:symbol val="none"/>
            </c:marker>
            <c:bubble3D val="0"/>
            <c:spPr>
              <a:ln w="88900" cap="rnd">
                <a:solidFill>
                  <a:schemeClr val="accent2">
                    <a:lumMod val="40000"/>
                    <a:lumOff val="60000"/>
                  </a:schemeClr>
                </a:solidFill>
                <a:prstDash val="sysDot"/>
                <a:round/>
              </a:ln>
              <a:effectLst/>
            </c:spPr>
            <c:extLst>
              <c:ext xmlns:c16="http://schemas.microsoft.com/office/drawing/2014/chart" uri="{C3380CC4-5D6E-409C-BE32-E72D297353CC}">
                <c16:uniqueId val="{00000004-ABD6-45DF-B50D-853B6BB95F03}"/>
              </c:ext>
            </c:extLst>
          </c:dPt>
          <c:dLbls>
            <c:dLbl>
              <c:idx val="27"/>
              <c:layout>
                <c:manualLayout>
                  <c:x val="-7.0969326259110316E-2"/>
                  <c:y val="-4.69589151391758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BD6-45DF-B50D-853B6BB95F03}"/>
                </c:ext>
              </c:extLst>
            </c:dLbl>
            <c:dLbl>
              <c:idx val="28"/>
              <c:layout>
                <c:manualLayout>
                  <c:x val="-4.7210300429184553E-2"/>
                  <c:y val="-9.462364769707094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BD6-45DF-B50D-853B6BB95F0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Portland!$C$73:$AE$73</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formatCode="@">
                  <c:v>2000</c:v>
                </c:pt>
                <c:pt idx="11" formatCode="@">
                  <c:v>2001</c:v>
                </c:pt>
                <c:pt idx="12" formatCode="@">
                  <c:v>2002</c:v>
                </c:pt>
                <c:pt idx="13" formatCode="@">
                  <c:v>2003</c:v>
                </c:pt>
                <c:pt idx="14" formatCode="@">
                  <c:v>2004</c:v>
                </c:pt>
                <c:pt idx="15" formatCode="@">
                  <c:v>2005</c:v>
                </c:pt>
                <c:pt idx="16" formatCode="@">
                  <c:v>2006</c:v>
                </c:pt>
                <c:pt idx="17" formatCode="@">
                  <c:v>2007</c:v>
                </c:pt>
                <c:pt idx="18" formatCode="@">
                  <c:v>2008</c:v>
                </c:pt>
                <c:pt idx="19" formatCode="@">
                  <c:v>2009</c:v>
                </c:pt>
                <c:pt idx="20" formatCode="@">
                  <c:v>2010</c:v>
                </c:pt>
                <c:pt idx="21" formatCode="@">
                  <c:v>2011</c:v>
                </c:pt>
                <c:pt idx="22" formatCode="@">
                  <c:v>2012</c:v>
                </c:pt>
                <c:pt idx="23" formatCode="@">
                  <c:v>2013</c:v>
                </c:pt>
                <c:pt idx="24" formatCode="@">
                  <c:v>2014</c:v>
                </c:pt>
                <c:pt idx="25" formatCode="@">
                  <c:v>2015</c:v>
                </c:pt>
                <c:pt idx="26" formatCode="@">
                  <c:v>2016</c:v>
                </c:pt>
                <c:pt idx="27" formatCode="@">
                  <c:v>2017</c:v>
                </c:pt>
                <c:pt idx="28" formatCode="@">
                  <c:v>2035</c:v>
                </c:pt>
              </c:numCache>
            </c:numRef>
          </c:cat>
          <c:val>
            <c:numRef>
              <c:f>Portland!$C$75:$AE$75</c:f>
              <c:numCache>
                <c:formatCode>General</c:formatCode>
                <c:ptCount val="29"/>
                <c:pt idx="27">
                  <c:v>639100</c:v>
                </c:pt>
                <c:pt idx="28">
                  <c:v>842000</c:v>
                </c:pt>
              </c:numCache>
            </c:numRef>
          </c:val>
          <c:smooth val="0"/>
          <c:extLst>
            <c:ext xmlns:c16="http://schemas.microsoft.com/office/drawing/2014/chart" uri="{C3380CC4-5D6E-409C-BE32-E72D297353CC}">
              <c16:uniqueId val="{00000005-ABD6-45DF-B50D-853B6BB95F03}"/>
            </c:ext>
          </c:extLst>
        </c:ser>
        <c:dLbls>
          <c:showLegendKey val="0"/>
          <c:showVal val="0"/>
          <c:showCatName val="0"/>
          <c:showSerName val="0"/>
          <c:showPercent val="0"/>
          <c:showBubbleSize val="0"/>
        </c:dLbls>
        <c:smooth val="0"/>
        <c:axId val="263081824"/>
        <c:axId val="432339136"/>
      </c:lineChart>
      <c:dateAx>
        <c:axId val="2630818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32339136"/>
        <c:crosses val="autoZero"/>
        <c:auto val="0"/>
        <c:lblOffset val="100"/>
        <c:baseTimeUnit val="days"/>
        <c:majorUnit val="5"/>
        <c:majorTimeUnit val="days"/>
      </c:dateAx>
      <c:valAx>
        <c:axId val="432339136"/>
        <c:scaling>
          <c:orientation val="minMax"/>
          <c:max val="850000"/>
          <c:min val="400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63081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span"/>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i="0" dirty="0">
                <a:solidFill>
                  <a:schemeClr val="tx1">
                    <a:lumMod val="65000"/>
                    <a:lumOff val="35000"/>
                  </a:schemeClr>
                </a:solidFill>
              </a:rPr>
              <a:t>Forecast Households</a:t>
            </a:r>
            <a:r>
              <a:rPr lang="en-US" sz="2800" b="1" i="0" baseline="0" dirty="0">
                <a:solidFill>
                  <a:schemeClr val="tx1">
                    <a:lumMod val="65000"/>
                    <a:lumOff val="35000"/>
                  </a:schemeClr>
                </a:solidFill>
              </a:rPr>
              <a:t> </a:t>
            </a:r>
            <a:r>
              <a:rPr lang="en-US" sz="2800" b="1" i="0" dirty="0">
                <a:solidFill>
                  <a:schemeClr val="tx1">
                    <a:lumMod val="65000"/>
                    <a:lumOff val="35000"/>
                  </a:schemeClr>
                </a:solidFill>
              </a:rPr>
              <a:t>by Coalition</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2015</c:v>
                </c:pt>
              </c:strCache>
            </c:strRef>
          </c:tx>
          <c:spPr>
            <a:solidFill>
              <a:schemeClr val="accent1"/>
            </a:solidFill>
            <a:ln>
              <a:noFill/>
            </a:ln>
            <a:effectLst/>
          </c:spPr>
          <c:invertIfNegative val="0"/>
          <c:cat>
            <c:strRef>
              <c:f>Sheet1!$A$2:$A$8</c:f>
              <c:strCache>
                <c:ptCount val="7"/>
                <c:pt idx="0">
                  <c:v>EPNO</c:v>
                </c:pt>
                <c:pt idx="1">
                  <c:v>SEUL</c:v>
                </c:pt>
                <c:pt idx="2">
                  <c:v>NWNW</c:v>
                </c:pt>
                <c:pt idx="3">
                  <c:v>NPNS</c:v>
                </c:pt>
                <c:pt idx="4">
                  <c:v>SWNI</c:v>
                </c:pt>
                <c:pt idx="5">
                  <c:v>NECN</c:v>
                </c:pt>
                <c:pt idx="6">
                  <c:v>CNN</c:v>
                </c:pt>
              </c:strCache>
            </c:strRef>
          </c:cat>
          <c:val>
            <c:numRef>
              <c:f>Sheet1!$B$2:$B$8</c:f>
              <c:numCache>
                <c:formatCode>#,##0</c:formatCode>
                <c:ptCount val="7"/>
                <c:pt idx="0">
                  <c:v>56752</c:v>
                </c:pt>
                <c:pt idx="1">
                  <c:v>72843</c:v>
                </c:pt>
                <c:pt idx="2">
                  <c:v>40090</c:v>
                </c:pt>
                <c:pt idx="3">
                  <c:v>27936</c:v>
                </c:pt>
                <c:pt idx="4">
                  <c:v>33878</c:v>
                </c:pt>
                <c:pt idx="5">
                  <c:v>28103</c:v>
                </c:pt>
                <c:pt idx="6">
                  <c:v>19984</c:v>
                </c:pt>
              </c:numCache>
            </c:numRef>
          </c:val>
          <c:extLst>
            <c:ext xmlns:c16="http://schemas.microsoft.com/office/drawing/2014/chart" uri="{C3380CC4-5D6E-409C-BE32-E72D297353CC}">
              <c16:uniqueId val="{00000000-2C99-4602-915C-1B55B2C650A9}"/>
            </c:ext>
          </c:extLst>
        </c:ser>
        <c:ser>
          <c:idx val="1"/>
          <c:order val="1"/>
          <c:tx>
            <c:strRef>
              <c:f>Sheet1!$C$1</c:f>
              <c:strCache>
                <c:ptCount val="1"/>
                <c:pt idx="0">
                  <c:v>2035</c:v>
                </c:pt>
              </c:strCache>
            </c:strRef>
          </c:tx>
          <c:spPr>
            <a:solidFill>
              <a:schemeClr val="accent2"/>
            </a:solidFill>
            <a:ln>
              <a:noFill/>
            </a:ln>
            <a:effectLst/>
          </c:spPr>
          <c:invertIfNegative val="0"/>
          <c:cat>
            <c:strRef>
              <c:f>Sheet1!$A$2:$A$8</c:f>
              <c:strCache>
                <c:ptCount val="7"/>
                <c:pt idx="0">
                  <c:v>EPNO</c:v>
                </c:pt>
                <c:pt idx="1">
                  <c:v>SEUL</c:v>
                </c:pt>
                <c:pt idx="2">
                  <c:v>NWNW</c:v>
                </c:pt>
                <c:pt idx="3">
                  <c:v>NPNS</c:v>
                </c:pt>
                <c:pt idx="4">
                  <c:v>SWNI</c:v>
                </c:pt>
                <c:pt idx="5">
                  <c:v>NECN</c:v>
                </c:pt>
                <c:pt idx="6">
                  <c:v>CNN</c:v>
                </c:pt>
              </c:strCache>
            </c:strRef>
          </c:cat>
          <c:val>
            <c:numRef>
              <c:f>Sheet1!$C$2:$C$8</c:f>
              <c:numCache>
                <c:formatCode>#,##0</c:formatCode>
                <c:ptCount val="7"/>
                <c:pt idx="0">
                  <c:v>81783.528527999995</c:v>
                </c:pt>
                <c:pt idx="1">
                  <c:v>95861.875128000014</c:v>
                </c:pt>
                <c:pt idx="2">
                  <c:v>58115.557585999995</c:v>
                </c:pt>
                <c:pt idx="3">
                  <c:v>38555.350956999995</c:v>
                </c:pt>
                <c:pt idx="4">
                  <c:v>43508.495196999997</c:v>
                </c:pt>
                <c:pt idx="5">
                  <c:v>37249.508308999997</c:v>
                </c:pt>
                <c:pt idx="6">
                  <c:v>24418.364982999999</c:v>
                </c:pt>
              </c:numCache>
            </c:numRef>
          </c:val>
          <c:extLst>
            <c:ext xmlns:c16="http://schemas.microsoft.com/office/drawing/2014/chart" uri="{C3380CC4-5D6E-409C-BE32-E72D297353CC}">
              <c16:uniqueId val="{00000001-2C99-4602-915C-1B55B2C650A9}"/>
            </c:ext>
          </c:extLst>
        </c:ser>
        <c:dLbls>
          <c:showLegendKey val="0"/>
          <c:showVal val="0"/>
          <c:showCatName val="0"/>
          <c:showSerName val="0"/>
          <c:showPercent val="0"/>
          <c:showBubbleSize val="0"/>
        </c:dLbls>
        <c:gapWidth val="100"/>
        <c:overlap val="-15"/>
        <c:axId val="392628992"/>
        <c:axId val="392636864"/>
      </c:barChart>
      <c:catAx>
        <c:axId val="3926289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92636864"/>
        <c:crosses val="autoZero"/>
        <c:auto val="1"/>
        <c:lblAlgn val="ctr"/>
        <c:lblOffset val="100"/>
        <c:noMultiLvlLbl val="0"/>
      </c:catAx>
      <c:valAx>
        <c:axId val="3926368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92628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lumMod val="75000"/>
              </a:scheme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Trebuchet MS" panose="020B06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2015</c:v>
                </c:pt>
                <c:pt idx="1">
                  <c:v>2035</c:v>
                </c:pt>
              </c:numCache>
            </c:numRef>
          </c:cat>
          <c:val>
            <c:numRef>
              <c:f>Sheet1!$B$2:$B$3</c:f>
              <c:numCache>
                <c:formatCode>General</c:formatCode>
                <c:ptCount val="2"/>
                <c:pt idx="0">
                  <c:v>30559</c:v>
                </c:pt>
                <c:pt idx="1">
                  <c:v>59203</c:v>
                </c:pt>
              </c:numCache>
            </c:numRef>
          </c:val>
          <c:extLst>
            <c:ext xmlns:c16="http://schemas.microsoft.com/office/drawing/2014/chart" uri="{C3380CC4-5D6E-409C-BE32-E72D297353CC}">
              <c16:uniqueId val="{00000000-B974-4F47-B3DC-A181BE405997}"/>
            </c:ext>
          </c:extLst>
        </c:ser>
        <c:dLbls>
          <c:dLblPos val="outEnd"/>
          <c:showLegendKey val="0"/>
          <c:showVal val="1"/>
          <c:showCatName val="0"/>
          <c:showSerName val="0"/>
          <c:showPercent val="0"/>
          <c:showBubbleSize val="0"/>
        </c:dLbls>
        <c:gapWidth val="150"/>
        <c:axId val="405646312"/>
        <c:axId val="405643360"/>
      </c:barChart>
      <c:catAx>
        <c:axId val="4056463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crossAx val="405643360"/>
        <c:crosses val="autoZero"/>
        <c:auto val="1"/>
        <c:lblAlgn val="ctr"/>
        <c:lblOffset val="100"/>
        <c:noMultiLvlLbl val="0"/>
      </c:catAx>
      <c:valAx>
        <c:axId val="405643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crossAx val="40564631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Trebuchet MS" panose="020B0603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hdr" sz="quarter"/>
          </p:nvPr>
        </p:nvSpPr>
        <p:spPr bwMode="auto">
          <a:xfrm>
            <a:off x="0" y="0"/>
            <a:ext cx="3038145" cy="46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291" tIns="46145" rIns="92291" bIns="46145" numCol="1" anchor="t" anchorCtr="0" compatLnSpc="1">
            <a:prstTxWarp prst="textNoShape">
              <a:avLst/>
            </a:prstTxWarp>
          </a:bodyPr>
          <a:lstStyle>
            <a:lvl1pPr algn="l" defTabSz="922706" eaLnBrk="1" hangingPunct="1">
              <a:spcBef>
                <a:spcPct val="0"/>
              </a:spcBef>
              <a:buClrTx/>
              <a:buSzTx/>
              <a:buFontTx/>
              <a:buNone/>
              <a:defRPr sz="1300">
                <a:latin typeface="Arial" panose="020B0604020202020204" pitchFamily="34" charset="0"/>
              </a:defRPr>
            </a:lvl1pPr>
          </a:lstStyle>
          <a:p>
            <a:endParaRPr lang="en-US"/>
          </a:p>
        </p:txBody>
      </p:sp>
      <p:sp>
        <p:nvSpPr>
          <p:cNvPr id="169987" name="Rectangle 3"/>
          <p:cNvSpPr>
            <a:spLocks noGrp="1" noChangeArrowheads="1"/>
          </p:cNvSpPr>
          <p:nvPr>
            <p:ph type="dt" sz="quarter" idx="1"/>
          </p:nvPr>
        </p:nvSpPr>
        <p:spPr bwMode="auto">
          <a:xfrm>
            <a:off x="3970734" y="0"/>
            <a:ext cx="3038145" cy="46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291" tIns="46145" rIns="92291" bIns="46145" numCol="1" anchor="t" anchorCtr="0" compatLnSpc="1">
            <a:prstTxWarp prst="textNoShape">
              <a:avLst/>
            </a:prstTxWarp>
          </a:bodyPr>
          <a:lstStyle>
            <a:lvl1pPr algn="r" defTabSz="922706" eaLnBrk="1" hangingPunct="1">
              <a:spcBef>
                <a:spcPct val="0"/>
              </a:spcBef>
              <a:buClrTx/>
              <a:buSzTx/>
              <a:buFontTx/>
              <a:buNone/>
              <a:defRPr sz="1300">
                <a:latin typeface="Arial" panose="020B0604020202020204" pitchFamily="34" charset="0"/>
              </a:defRPr>
            </a:lvl1pPr>
          </a:lstStyle>
          <a:p>
            <a:endParaRPr lang="en-US"/>
          </a:p>
        </p:txBody>
      </p:sp>
      <p:sp>
        <p:nvSpPr>
          <p:cNvPr id="169988" name="Rectangle 4"/>
          <p:cNvSpPr>
            <a:spLocks noGrp="1" noChangeArrowheads="1"/>
          </p:cNvSpPr>
          <p:nvPr>
            <p:ph type="ftr" sz="quarter" idx="2"/>
          </p:nvPr>
        </p:nvSpPr>
        <p:spPr bwMode="auto">
          <a:xfrm>
            <a:off x="0" y="8829121"/>
            <a:ext cx="3038145" cy="46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291" tIns="46145" rIns="92291" bIns="46145" numCol="1" anchor="b" anchorCtr="0" compatLnSpc="1">
            <a:prstTxWarp prst="textNoShape">
              <a:avLst/>
            </a:prstTxWarp>
          </a:bodyPr>
          <a:lstStyle>
            <a:lvl1pPr algn="l" defTabSz="922706" eaLnBrk="1" hangingPunct="1">
              <a:spcBef>
                <a:spcPct val="0"/>
              </a:spcBef>
              <a:buClrTx/>
              <a:buSzTx/>
              <a:buFontTx/>
              <a:buNone/>
              <a:defRPr sz="1300">
                <a:latin typeface="Arial" panose="020B0604020202020204" pitchFamily="34" charset="0"/>
              </a:defRPr>
            </a:lvl1pPr>
          </a:lstStyle>
          <a:p>
            <a:endParaRPr lang="en-US"/>
          </a:p>
        </p:txBody>
      </p:sp>
      <p:sp>
        <p:nvSpPr>
          <p:cNvPr id="169989" name="Rectangle 5"/>
          <p:cNvSpPr>
            <a:spLocks noGrp="1" noChangeArrowheads="1"/>
          </p:cNvSpPr>
          <p:nvPr>
            <p:ph type="sldNum" sz="quarter" idx="3"/>
          </p:nvPr>
        </p:nvSpPr>
        <p:spPr bwMode="auto">
          <a:xfrm>
            <a:off x="3970734" y="8829121"/>
            <a:ext cx="3038145" cy="46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291" tIns="46145" rIns="92291" bIns="46145" numCol="1" anchor="b" anchorCtr="0" compatLnSpc="1">
            <a:prstTxWarp prst="textNoShape">
              <a:avLst/>
            </a:prstTxWarp>
          </a:bodyPr>
          <a:lstStyle>
            <a:lvl1pPr algn="r" defTabSz="922706" eaLnBrk="1" hangingPunct="1">
              <a:spcBef>
                <a:spcPct val="0"/>
              </a:spcBef>
              <a:buClrTx/>
              <a:buSzTx/>
              <a:buFontTx/>
              <a:buNone/>
              <a:defRPr sz="1300">
                <a:latin typeface="Arial" panose="020B0604020202020204" pitchFamily="34" charset="0"/>
              </a:defRPr>
            </a:lvl1pPr>
          </a:lstStyle>
          <a:p>
            <a:fld id="{76DA99BB-69F1-4C57-9444-90BD88CB2CA8}" type="slidenum">
              <a:rPr lang="en-US"/>
              <a:pPr/>
              <a:t>‹#›</a:t>
            </a:fld>
            <a:endParaRPr lang="en-US"/>
          </a:p>
        </p:txBody>
      </p:sp>
    </p:spTree>
    <p:extLst>
      <p:ext uri="{BB962C8B-B14F-4D97-AF65-F5344CB8AC3E}">
        <p14:creationId xmlns:p14="http://schemas.microsoft.com/office/powerpoint/2010/main" val="662720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038145" cy="46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291" tIns="46145" rIns="92291" bIns="46145" numCol="1" anchor="t" anchorCtr="0" compatLnSpc="1">
            <a:prstTxWarp prst="textNoShape">
              <a:avLst/>
            </a:prstTxWarp>
          </a:bodyPr>
          <a:lstStyle>
            <a:lvl1pPr algn="l" defTabSz="922706" eaLnBrk="1" hangingPunct="1">
              <a:spcBef>
                <a:spcPct val="0"/>
              </a:spcBef>
              <a:buClrTx/>
              <a:buSzTx/>
              <a:buFontTx/>
              <a:buNone/>
              <a:defRPr sz="1300">
                <a:latin typeface="Arial" panose="020B0604020202020204" pitchFamily="34" charset="0"/>
              </a:defRPr>
            </a:lvl1pPr>
          </a:lstStyle>
          <a:p>
            <a:endParaRPr lang="en-US"/>
          </a:p>
        </p:txBody>
      </p:sp>
      <p:sp>
        <p:nvSpPr>
          <p:cNvPr id="34819" name="Rectangle 3"/>
          <p:cNvSpPr>
            <a:spLocks noGrp="1" noChangeArrowheads="1"/>
          </p:cNvSpPr>
          <p:nvPr>
            <p:ph type="dt" idx="1"/>
          </p:nvPr>
        </p:nvSpPr>
        <p:spPr bwMode="auto">
          <a:xfrm>
            <a:off x="3970734" y="0"/>
            <a:ext cx="3038145" cy="46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291" tIns="46145" rIns="92291" bIns="46145" numCol="1" anchor="t" anchorCtr="0" compatLnSpc="1">
            <a:prstTxWarp prst="textNoShape">
              <a:avLst/>
            </a:prstTxWarp>
          </a:bodyPr>
          <a:lstStyle>
            <a:lvl1pPr algn="r" defTabSz="922706" eaLnBrk="1" hangingPunct="1">
              <a:spcBef>
                <a:spcPct val="0"/>
              </a:spcBef>
              <a:buClrTx/>
              <a:buSzTx/>
              <a:buFontTx/>
              <a:buNone/>
              <a:defRPr sz="1300">
                <a:latin typeface="Arial" panose="020B0604020202020204" pitchFamily="34" charset="0"/>
              </a:defRPr>
            </a:lvl1pPr>
          </a:lstStyle>
          <a:p>
            <a:endParaRPr lang="en-US"/>
          </a:p>
        </p:txBody>
      </p:sp>
      <p:sp>
        <p:nvSpPr>
          <p:cNvPr id="4198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1" name="Rectangle 5"/>
          <p:cNvSpPr>
            <a:spLocks noGrp="1" noChangeArrowheads="1"/>
          </p:cNvSpPr>
          <p:nvPr>
            <p:ph type="body" sz="quarter" idx="3"/>
          </p:nvPr>
        </p:nvSpPr>
        <p:spPr bwMode="auto">
          <a:xfrm>
            <a:off x="701345" y="4416098"/>
            <a:ext cx="5607711" cy="418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291" tIns="46145" rIns="92291" bIns="4614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822" name="Rectangle 6"/>
          <p:cNvSpPr>
            <a:spLocks noGrp="1" noChangeArrowheads="1"/>
          </p:cNvSpPr>
          <p:nvPr>
            <p:ph type="ftr" sz="quarter" idx="4"/>
          </p:nvPr>
        </p:nvSpPr>
        <p:spPr bwMode="auto">
          <a:xfrm>
            <a:off x="0" y="8829121"/>
            <a:ext cx="3038145" cy="46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291" tIns="46145" rIns="92291" bIns="46145" numCol="1" anchor="b" anchorCtr="0" compatLnSpc="1">
            <a:prstTxWarp prst="textNoShape">
              <a:avLst/>
            </a:prstTxWarp>
          </a:bodyPr>
          <a:lstStyle>
            <a:lvl1pPr algn="l" defTabSz="922706" eaLnBrk="1" hangingPunct="1">
              <a:spcBef>
                <a:spcPct val="0"/>
              </a:spcBef>
              <a:buClrTx/>
              <a:buSzTx/>
              <a:buFontTx/>
              <a:buNone/>
              <a:defRPr sz="1300">
                <a:latin typeface="Arial" panose="020B0604020202020204" pitchFamily="34" charset="0"/>
              </a:defRPr>
            </a:lvl1pPr>
          </a:lstStyle>
          <a:p>
            <a:endParaRPr lang="en-US"/>
          </a:p>
        </p:txBody>
      </p:sp>
      <p:sp>
        <p:nvSpPr>
          <p:cNvPr id="34823" name="Rectangle 7"/>
          <p:cNvSpPr>
            <a:spLocks noGrp="1" noChangeArrowheads="1"/>
          </p:cNvSpPr>
          <p:nvPr>
            <p:ph type="sldNum" sz="quarter" idx="5"/>
          </p:nvPr>
        </p:nvSpPr>
        <p:spPr bwMode="auto">
          <a:xfrm>
            <a:off x="3970734" y="8829121"/>
            <a:ext cx="3038145" cy="46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291" tIns="46145" rIns="92291" bIns="46145" numCol="1" anchor="b" anchorCtr="0" compatLnSpc="1">
            <a:prstTxWarp prst="textNoShape">
              <a:avLst/>
            </a:prstTxWarp>
          </a:bodyPr>
          <a:lstStyle>
            <a:lvl1pPr algn="r" defTabSz="922706" eaLnBrk="1" hangingPunct="1">
              <a:spcBef>
                <a:spcPct val="0"/>
              </a:spcBef>
              <a:buClrTx/>
              <a:buSzTx/>
              <a:buFontTx/>
              <a:buNone/>
              <a:defRPr sz="1300">
                <a:latin typeface="Arial" panose="020B0604020202020204" pitchFamily="34" charset="0"/>
              </a:defRPr>
            </a:lvl1pPr>
          </a:lstStyle>
          <a:p>
            <a:fld id="{2D542F63-21F0-4FD8-95B1-6EAB34917D49}" type="slidenum">
              <a:rPr lang="en-US"/>
              <a:pPr/>
              <a:t>‹#›</a:t>
            </a:fld>
            <a:endParaRPr lang="en-US"/>
          </a:p>
        </p:txBody>
      </p:sp>
    </p:spTree>
    <p:extLst>
      <p:ext uri="{BB962C8B-B14F-4D97-AF65-F5344CB8AC3E}">
        <p14:creationId xmlns:p14="http://schemas.microsoft.com/office/powerpoint/2010/main" val="32704703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15471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all Portlanders are concerned about affordability.</a:t>
            </a:r>
          </a:p>
          <a:p>
            <a:endParaRPr lang="en-US" dirty="0"/>
          </a:p>
          <a:p>
            <a:r>
              <a:rPr lang="en-US" dirty="0"/>
              <a:t>When we began this project in 2015, Portland had an affordability problem. As our colleagues shared with you two weeks ago, this map shows the home sales that occurred in 2015. The blue dots represent the houses that were affordable to those earning 100% MFI and the brown dots show sales not affordable to those earning 100% MFI.</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Take a look at three areas with blue dots. St. Johns, East and along SW </a:t>
            </a:r>
            <a:r>
              <a:rPr lang="en-US" dirty="0" err="1"/>
              <a:t>Barbur</a:t>
            </a:r>
            <a:r>
              <a:rPr lang="en-US" dirty="0"/>
              <a:t>/I-5.</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A1E07C4-D010-463A-89E9-78BA84B46E41}" type="slidenum">
              <a:rPr lang="en-US" smtClean="0"/>
              <a:pPr>
                <a:defRPr/>
              </a:pPr>
              <a:t>15</a:t>
            </a:fld>
            <a:endParaRPr lang="en-US"/>
          </a:p>
        </p:txBody>
      </p:sp>
    </p:spTree>
    <p:extLst>
      <p:ext uri="{BB962C8B-B14F-4D97-AF65-F5344CB8AC3E}">
        <p14:creationId xmlns:p14="http://schemas.microsoft.com/office/powerpoint/2010/main" val="2320411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Toggle 2016-2017</a:t>
            </a:r>
          </a:p>
        </p:txBody>
      </p:sp>
      <p:sp>
        <p:nvSpPr>
          <p:cNvPr id="5" name="Slide Number Placeholder 4">
            <a:extLst>
              <a:ext uri="{FF2B5EF4-FFF2-40B4-BE49-F238E27FC236}">
                <a16:creationId xmlns:a16="http://schemas.microsoft.com/office/drawing/2014/main" id="{C57AC393-D925-4B37-95A0-EB6515633336}"/>
              </a:ext>
            </a:extLst>
          </p:cNvPr>
          <p:cNvSpPr>
            <a:spLocks noGrp="1"/>
          </p:cNvSpPr>
          <p:nvPr>
            <p:ph type="sldNum" sz="quarter" idx="10"/>
          </p:nvPr>
        </p:nvSpPr>
        <p:spPr/>
        <p:txBody>
          <a:bodyPr/>
          <a:lstStyle/>
          <a:p>
            <a:pPr>
              <a:defRPr/>
            </a:pPr>
            <a:fld id="{EAC700DB-32D3-478B-8857-3B79B0B7729F}" type="slidenum">
              <a:rPr lang="en-US" altLang="en-US" smtClean="0"/>
              <a:pPr>
                <a:defRPr/>
              </a:pPr>
              <a:t>16</a:t>
            </a:fld>
            <a:endParaRPr lang="en-US" altLang="en-US"/>
          </a:p>
        </p:txBody>
      </p:sp>
    </p:spTree>
    <p:extLst>
      <p:ext uri="{BB962C8B-B14F-4D97-AF65-F5344CB8AC3E}">
        <p14:creationId xmlns:p14="http://schemas.microsoft.com/office/powerpoint/2010/main" val="2944573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defTabSz="922706" eaLnBrk="0" hangingPunct="0">
              <a:defRPr>
                <a:solidFill>
                  <a:schemeClr val="tx1"/>
                </a:solidFill>
                <a:latin typeface="Arial" panose="020B0604020202020204" pitchFamily="34" charset="0"/>
              </a:defRPr>
            </a:lvl1pPr>
            <a:lvl2pPr marL="749794" indent="-287676" defTabSz="922706" eaLnBrk="0" hangingPunct="0">
              <a:defRPr>
                <a:solidFill>
                  <a:schemeClr val="tx1"/>
                </a:solidFill>
                <a:latin typeface="Arial" panose="020B0604020202020204" pitchFamily="34" charset="0"/>
              </a:defRPr>
            </a:lvl2pPr>
            <a:lvl3pPr marL="1153764" indent="-231059" defTabSz="922706" eaLnBrk="0" hangingPunct="0">
              <a:defRPr>
                <a:solidFill>
                  <a:schemeClr val="tx1"/>
                </a:solidFill>
                <a:latin typeface="Arial" panose="020B0604020202020204" pitchFamily="34" charset="0"/>
              </a:defRPr>
            </a:lvl3pPr>
            <a:lvl4pPr marL="1614352" indent="-229529" defTabSz="922706" eaLnBrk="0" hangingPunct="0">
              <a:defRPr>
                <a:solidFill>
                  <a:schemeClr val="tx1"/>
                </a:solidFill>
                <a:latin typeface="Arial" panose="020B0604020202020204" pitchFamily="34" charset="0"/>
              </a:defRPr>
            </a:lvl4pPr>
            <a:lvl5pPr marL="2076470" indent="-231059" defTabSz="922706" eaLnBrk="0" hangingPunct="0">
              <a:defRPr>
                <a:solidFill>
                  <a:schemeClr val="tx1"/>
                </a:solidFill>
                <a:latin typeface="Arial" panose="020B0604020202020204" pitchFamily="34" charset="0"/>
              </a:defRPr>
            </a:lvl5pPr>
            <a:lvl6pPr marL="2517165" indent="-231059" defTabSz="922706" eaLnBrk="0" fontAlgn="base" hangingPunct="0">
              <a:spcBef>
                <a:spcPct val="0"/>
              </a:spcBef>
              <a:spcAft>
                <a:spcPct val="0"/>
              </a:spcAft>
              <a:defRPr>
                <a:solidFill>
                  <a:schemeClr val="tx1"/>
                </a:solidFill>
                <a:latin typeface="Arial" panose="020B0604020202020204" pitchFamily="34" charset="0"/>
              </a:defRPr>
            </a:lvl6pPr>
            <a:lvl7pPr marL="2957860" indent="-231059" defTabSz="922706" eaLnBrk="0" fontAlgn="base" hangingPunct="0">
              <a:spcBef>
                <a:spcPct val="0"/>
              </a:spcBef>
              <a:spcAft>
                <a:spcPct val="0"/>
              </a:spcAft>
              <a:defRPr>
                <a:solidFill>
                  <a:schemeClr val="tx1"/>
                </a:solidFill>
                <a:latin typeface="Arial" panose="020B0604020202020204" pitchFamily="34" charset="0"/>
              </a:defRPr>
            </a:lvl7pPr>
            <a:lvl8pPr marL="3398555" indent="-231059" defTabSz="922706" eaLnBrk="0" fontAlgn="base" hangingPunct="0">
              <a:spcBef>
                <a:spcPct val="0"/>
              </a:spcBef>
              <a:spcAft>
                <a:spcPct val="0"/>
              </a:spcAft>
              <a:defRPr>
                <a:solidFill>
                  <a:schemeClr val="tx1"/>
                </a:solidFill>
                <a:latin typeface="Arial" panose="020B0604020202020204" pitchFamily="34" charset="0"/>
              </a:defRPr>
            </a:lvl8pPr>
            <a:lvl9pPr marL="3839250" indent="-231059" defTabSz="922706"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1120E1-A181-409F-95C0-12A0D422AD32}" type="slidenum">
              <a:rPr lang="en-US" altLang="en-US"/>
              <a:pPr eaLnBrk="1" hangingPunct="1"/>
              <a:t>17</a:t>
            </a:fld>
            <a:endParaRPr lang="en-US" alt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p:txBody>
          <a:bodyPr/>
          <a:lstStyle/>
          <a:p>
            <a:pPr eaLnBrk="1" hangingPunct="1"/>
            <a:endParaRPr lang="en-US" altLang="en-US" sz="1300">
              <a:latin typeface="Arial" panose="020B0604020202020204" pitchFamily="34" charset="0"/>
            </a:endParaRPr>
          </a:p>
        </p:txBody>
      </p:sp>
    </p:spTree>
    <p:extLst>
      <p:ext uri="{BB962C8B-B14F-4D97-AF65-F5344CB8AC3E}">
        <p14:creationId xmlns:p14="http://schemas.microsoft.com/office/powerpoint/2010/main" val="3336708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with Dr. Lisa Bates at PSU, we came up</a:t>
            </a:r>
            <a:r>
              <a:rPr lang="en-US" baseline="0" dirty="0"/>
              <a:t> with these indicators that cover who is most at risk of displacement.</a:t>
            </a:r>
          </a:p>
          <a:p>
            <a:endParaRPr lang="en-US" baseline="0" dirty="0"/>
          </a:p>
          <a:p>
            <a:r>
              <a:rPr lang="en-US" baseline="0" dirty="0"/>
              <a:t>BPS has worked with Office of Equity and Human Rights to figure out how to apply this to City decision-making.</a:t>
            </a:r>
          </a:p>
          <a:p>
            <a:r>
              <a:rPr lang="en-US" baseline="0" dirty="0"/>
              <a:t>Learning from our partners. For example, PBOT has added English Language Proficiency to the indicators.</a:t>
            </a:r>
            <a:endParaRPr lang="en-US" dirty="0"/>
          </a:p>
        </p:txBody>
      </p:sp>
      <p:sp>
        <p:nvSpPr>
          <p:cNvPr id="4" name="Slide Number Placeholder 3"/>
          <p:cNvSpPr>
            <a:spLocks noGrp="1"/>
          </p:cNvSpPr>
          <p:nvPr>
            <p:ph type="sldNum" sz="quarter" idx="10"/>
          </p:nvPr>
        </p:nvSpPr>
        <p:spPr/>
        <p:txBody>
          <a:bodyPr/>
          <a:lstStyle/>
          <a:p>
            <a:fld id="{2D542F63-21F0-4FD8-95B1-6EAB34917D49}" type="slidenum">
              <a:rPr lang="en-US" smtClean="0"/>
              <a:pPr/>
              <a:t>18</a:t>
            </a:fld>
            <a:endParaRPr lang="en-US"/>
          </a:p>
        </p:txBody>
      </p:sp>
    </p:spTree>
    <p:extLst>
      <p:ext uri="{BB962C8B-B14F-4D97-AF65-F5344CB8AC3E}">
        <p14:creationId xmlns:p14="http://schemas.microsoft.com/office/powerpoint/2010/main" val="1323003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BA55210-3000-4E7E-8BAF-AF605BD5D091}"/>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05538F35-D4BE-4D86-BF7A-FDB7E79B766E}"/>
              </a:ext>
            </a:extLst>
          </p:cNvPr>
          <p:cNvSpPr>
            <a:spLocks noGrp="1" noChangeArrowheads="1"/>
          </p:cNvSpPr>
          <p:nvPr>
            <p:ph type="body" idx="1"/>
          </p:nvPr>
        </p:nvSpPr>
        <p:spPr>
          <a:noFill/>
        </p:spPr>
        <p:txBody>
          <a:bodyPr lIns="91415" tIns="45707" rIns="91415" bIns="45707"/>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853044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a range of house sizes on 5,000 </a:t>
            </a:r>
            <a:r>
              <a:rPr lang="en-US" dirty="0" err="1"/>
              <a:t>s.f.</a:t>
            </a:r>
            <a:r>
              <a:rPr lang="en-US" dirty="0"/>
              <a:t> lots</a:t>
            </a:r>
          </a:p>
          <a:p>
            <a:r>
              <a:rPr lang="en-US" dirty="0"/>
              <a:t>On the left is a typical older Portland home</a:t>
            </a:r>
          </a:p>
          <a:p>
            <a:r>
              <a:rPr lang="en-US" dirty="0"/>
              <a:t>On the far right is the largest house one can build under today’s code</a:t>
            </a:r>
          </a:p>
          <a:p>
            <a:r>
              <a:rPr lang="en-US" dirty="0"/>
              <a:t>The largest house built in 2013 was just over 4,400 </a:t>
            </a:r>
            <a:r>
              <a:rPr lang="en-US" dirty="0" err="1"/>
              <a:t>s.f.</a:t>
            </a:r>
            <a:endParaRPr lang="en-US" dirty="0"/>
          </a:p>
          <a:p>
            <a:r>
              <a:rPr lang="en-US" dirty="0"/>
              <a:t>We are proposing a maximum size of 2500 sq.</a:t>
            </a:r>
          </a:p>
          <a:p>
            <a:endParaRPr lang="en-US" dirty="0"/>
          </a:p>
        </p:txBody>
      </p:sp>
      <p:sp>
        <p:nvSpPr>
          <p:cNvPr id="4" name="Slide Number Placeholder 3"/>
          <p:cNvSpPr>
            <a:spLocks noGrp="1"/>
          </p:cNvSpPr>
          <p:nvPr>
            <p:ph type="sldNum" sz="quarter" idx="10"/>
          </p:nvPr>
        </p:nvSpPr>
        <p:spPr/>
        <p:txBody>
          <a:bodyPr/>
          <a:lstStyle/>
          <a:p>
            <a:pPr>
              <a:defRPr/>
            </a:pPr>
            <a:fld id="{5A1E07C4-D010-463A-89E9-78BA84B46E41}" type="slidenum">
              <a:rPr lang="en-US" smtClean="0"/>
              <a:pPr>
                <a:defRPr/>
              </a:pPr>
              <a:t>20</a:t>
            </a:fld>
            <a:endParaRPr lang="en-US"/>
          </a:p>
        </p:txBody>
      </p:sp>
    </p:spTree>
    <p:extLst>
      <p:ext uri="{BB962C8B-B14F-4D97-AF65-F5344CB8AC3E}">
        <p14:creationId xmlns:p14="http://schemas.microsoft.com/office/powerpoint/2010/main" val="2533362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single dwelling zones mean</a:t>
            </a:r>
            <a:r>
              <a:rPr lang="en-US" baseline="0" dirty="0"/>
              <a:t> one house per lot.</a:t>
            </a:r>
          </a:p>
          <a:p>
            <a:r>
              <a:rPr lang="en-US" baseline="0" dirty="0"/>
              <a:t>But there are already some exceptions to this:</a:t>
            </a:r>
            <a:endParaRPr lang="en-US" dirty="0"/>
          </a:p>
          <a:p>
            <a:r>
              <a:rPr lang="en-US" dirty="0"/>
              <a:t>In addition</a:t>
            </a:r>
            <a:r>
              <a:rPr lang="en-US" baseline="0" dirty="0"/>
              <a:t> to a single house, the code allows </a:t>
            </a:r>
            <a:r>
              <a:rPr lang="en-US" dirty="0"/>
              <a:t>a house plus one ADU, and duplexes on corner lots and next to commercial zones.</a:t>
            </a:r>
          </a:p>
          <a:p>
            <a:endParaRPr lang="en-US" dirty="0"/>
          </a:p>
          <a:p>
            <a:r>
              <a:rPr lang="en-US" dirty="0"/>
              <a:t>The proposal would increase this range in select areas by bumping up one unit: house with </a:t>
            </a:r>
            <a:r>
              <a:rPr lang="en-US" u="sng" dirty="0"/>
              <a:t>two</a:t>
            </a:r>
            <a:r>
              <a:rPr lang="en-US" dirty="0"/>
              <a:t> ADU’s,</a:t>
            </a:r>
            <a:r>
              <a:rPr lang="en-US" baseline="0" dirty="0"/>
              <a:t> </a:t>
            </a:r>
            <a:r>
              <a:rPr lang="en-US" dirty="0"/>
              <a:t>duplex on </a:t>
            </a:r>
            <a:r>
              <a:rPr lang="en-US" u="sng" dirty="0"/>
              <a:t>all</a:t>
            </a:r>
            <a:r>
              <a:rPr lang="en-US" dirty="0"/>
              <a:t> lots, duplex with an ADU, and triplexes</a:t>
            </a:r>
            <a:r>
              <a:rPr lang="en-US" baseline="0" dirty="0"/>
              <a:t> on corners</a:t>
            </a:r>
          </a:p>
          <a:p>
            <a:endParaRPr lang="en-US" baseline="0" dirty="0"/>
          </a:p>
          <a:p>
            <a:r>
              <a:rPr lang="en-US" baseline="0" dirty="0"/>
              <a:t>But the key caveat here is that the size of these structures does not get any larger than what would be allowed for a single house. </a:t>
            </a:r>
          </a:p>
          <a:p>
            <a:r>
              <a:rPr lang="en-US" baseline="0" dirty="0"/>
              <a:t>Note that while the number of households vary in each of the above examples, the size of the structures is all the same.</a:t>
            </a:r>
            <a:endParaRPr lang="en-US" dirty="0"/>
          </a:p>
        </p:txBody>
      </p:sp>
      <p:sp>
        <p:nvSpPr>
          <p:cNvPr id="4" name="Slide Number Placeholder 3"/>
          <p:cNvSpPr>
            <a:spLocks noGrp="1"/>
          </p:cNvSpPr>
          <p:nvPr>
            <p:ph type="sldNum" sz="quarter" idx="10"/>
          </p:nvPr>
        </p:nvSpPr>
        <p:spPr/>
        <p:txBody>
          <a:bodyPr/>
          <a:lstStyle/>
          <a:p>
            <a:fld id="{8ED6B4F9-F853-48A0-B9D1-FC7D23ECAD01}" type="slidenum">
              <a:rPr lang="en-US" smtClean="0"/>
              <a:t>21</a:t>
            </a:fld>
            <a:endParaRPr lang="en-US"/>
          </a:p>
        </p:txBody>
      </p:sp>
    </p:spTree>
    <p:extLst>
      <p:ext uri="{BB962C8B-B14F-4D97-AF65-F5344CB8AC3E}">
        <p14:creationId xmlns:p14="http://schemas.microsoft.com/office/powerpoint/2010/main" val="3101794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proposal would increase the range of housing types allowed in select single-dwelling zones.  </a:t>
            </a:r>
            <a:endParaRPr lang="en-US" b="1" dirty="0"/>
          </a:p>
          <a:p>
            <a:endParaRPr lang="en-US" b="1" dirty="0"/>
          </a:p>
          <a:p>
            <a:r>
              <a:rPr lang="en-US" b="1" dirty="0"/>
              <a:t>Keep in mind, though, that the balance between affordability and the size/energy consumption balance is dynamic – in order to support the production of more housing, structures are allowed more square footage for additional units (up to four).</a:t>
            </a:r>
          </a:p>
          <a:p>
            <a:endParaRPr lang="en-US" b="1" dirty="0"/>
          </a:p>
          <a:p>
            <a:r>
              <a:rPr lang="en-US" b="1" dirty="0"/>
              <a:t>Still, the overall size of building that’s allowed– even with 4 units – is less than what’s allowed today for one big house.</a:t>
            </a:r>
          </a:p>
          <a:p>
            <a:endParaRPr lang="en-US" b="1" dirty="0"/>
          </a:p>
          <a:p>
            <a:endParaRPr lang="en-US" b="1" dirty="0"/>
          </a:p>
        </p:txBody>
      </p:sp>
      <p:sp>
        <p:nvSpPr>
          <p:cNvPr id="4" name="Slide Number Placeholder 3"/>
          <p:cNvSpPr>
            <a:spLocks noGrp="1"/>
          </p:cNvSpPr>
          <p:nvPr>
            <p:ph type="sldNum" sz="quarter" idx="10"/>
          </p:nvPr>
        </p:nvSpPr>
        <p:spPr/>
        <p:txBody>
          <a:bodyPr/>
          <a:lstStyle/>
          <a:p>
            <a:pPr>
              <a:defRPr/>
            </a:pPr>
            <a:fld id="{5A1E07C4-D010-463A-89E9-78BA84B46E41}" type="slidenum">
              <a:rPr lang="en-US" smtClean="0"/>
              <a:pPr>
                <a:defRPr/>
              </a:pPr>
              <a:t>22</a:t>
            </a:fld>
            <a:endParaRPr lang="en-US"/>
          </a:p>
        </p:txBody>
      </p:sp>
    </p:spTree>
    <p:extLst>
      <p:ext uri="{BB962C8B-B14F-4D97-AF65-F5344CB8AC3E}">
        <p14:creationId xmlns:p14="http://schemas.microsoft.com/office/powerpoint/2010/main" val="2978813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endParaRPr lang="en-US" altLang="en-US"/>
          </a:p>
        </p:txBody>
      </p:sp>
      <p:sp>
        <p:nvSpPr>
          <p:cNvPr id="4710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0AEAE4-DF83-4232-9A69-D4E3647B25C7}" type="slidenum">
              <a:rPr lang="en-US" altLang="en-US" smtClean="0"/>
              <a:pPr/>
              <a:t>24</a:t>
            </a:fld>
            <a:endParaRPr lang="en-US" altLang="en-US"/>
          </a:p>
        </p:txBody>
      </p:sp>
    </p:spTree>
    <p:extLst>
      <p:ext uri="{BB962C8B-B14F-4D97-AF65-F5344CB8AC3E}">
        <p14:creationId xmlns:p14="http://schemas.microsoft.com/office/powerpoint/2010/main" val="2724883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 Vulnerability, Low Opportunity</a:t>
            </a:r>
          </a:p>
          <a:p>
            <a:r>
              <a:rPr lang="en-US" dirty="0"/>
              <a:t>East Portland, Lents, St Johns</a:t>
            </a:r>
          </a:p>
          <a:p>
            <a:r>
              <a:rPr lang="en-US" dirty="0"/>
              <a:t>PRIORITY for infrastructure</a:t>
            </a:r>
            <a:r>
              <a:rPr lang="en-US" baseline="0" dirty="0"/>
              <a:t> investment to fill gaps with programs like East Portland In Motion or Parks Bureau prioritizing SDC improvement projects in East Portland.</a:t>
            </a:r>
          </a:p>
          <a:p>
            <a:endParaRPr lang="en-US" baseline="0" dirty="0"/>
          </a:p>
          <a:p>
            <a:pPr defTabSz="881390">
              <a:defRPr/>
            </a:pPr>
            <a:r>
              <a:rPr lang="en-US" b="1" dirty="0"/>
              <a:t>High Vulnerability, High Opportunity</a:t>
            </a:r>
          </a:p>
          <a:p>
            <a:pPr defTabSz="881390">
              <a:defRPr/>
            </a:pPr>
            <a:r>
              <a:rPr lang="en-US" b="0" dirty="0"/>
              <a:t>Interstate, Fremont-Williams,</a:t>
            </a:r>
            <a:r>
              <a:rPr lang="en-US" b="0" baseline="0" dirty="0"/>
              <a:t> Inner Powell</a:t>
            </a:r>
          </a:p>
          <a:p>
            <a:pPr defTabSz="881390">
              <a:defRPr/>
            </a:pPr>
            <a:r>
              <a:rPr lang="en-US" b="0" baseline="0" dirty="0"/>
              <a:t>PRIORITIZE affordable  housing development and equitable business development</a:t>
            </a:r>
          </a:p>
          <a:p>
            <a:pPr defTabSz="881390">
              <a:defRPr/>
            </a:pPr>
            <a:r>
              <a:rPr lang="en-US" b="0" baseline="0" dirty="0"/>
              <a:t>Strategic infrastructure investment</a:t>
            </a:r>
          </a:p>
          <a:p>
            <a:pPr defTabSz="881390">
              <a:defRPr/>
            </a:pPr>
            <a:endParaRPr lang="en-US" b="0" baseline="0" dirty="0"/>
          </a:p>
          <a:p>
            <a:pPr defTabSz="881390">
              <a:defRPr/>
            </a:pPr>
            <a:r>
              <a:rPr lang="en-US" b="1" dirty="0"/>
              <a:t>Low Vulnerability, High Opportunity</a:t>
            </a:r>
          </a:p>
          <a:p>
            <a:pPr defTabSz="881390">
              <a:defRPr/>
            </a:pPr>
            <a:r>
              <a:rPr lang="en-US" b="0" dirty="0"/>
              <a:t>Central City, Inner Southeast, Hillsdale</a:t>
            </a:r>
            <a:endParaRPr lang="en-US" b="0" baseline="0" dirty="0"/>
          </a:p>
          <a:p>
            <a:pPr defTabSz="881390">
              <a:defRPr/>
            </a:pPr>
            <a:r>
              <a:rPr lang="en-US" b="0" baseline="0" dirty="0"/>
              <a:t>PRIORITIZE affordable  housing development </a:t>
            </a:r>
          </a:p>
          <a:p>
            <a:pPr defTabSz="881390">
              <a:defRPr/>
            </a:pPr>
            <a:r>
              <a:rPr lang="en-US" b="0" baseline="0" dirty="0"/>
              <a:t>Encourage infill – grow our centers and corridors</a:t>
            </a:r>
          </a:p>
          <a:p>
            <a:pPr defTabSz="881390">
              <a:defRPr/>
            </a:pPr>
            <a:r>
              <a:rPr lang="en-US" b="0" baseline="0" dirty="0"/>
              <a:t>Strategic infrastructure investment, especially to improve safety and encourage walking, biking and transit</a:t>
            </a:r>
          </a:p>
          <a:p>
            <a:pPr defTabSz="881390">
              <a:defRPr/>
            </a:pPr>
            <a:endParaRPr lang="en-US" b="0" baseline="0" dirty="0"/>
          </a:p>
          <a:p>
            <a:pPr defTabSz="881390">
              <a:defRPr/>
            </a:pPr>
            <a:r>
              <a:rPr lang="en-US" b="1" dirty="0"/>
              <a:t>Low Vulnerability, Low Opportunity</a:t>
            </a:r>
          </a:p>
          <a:p>
            <a:pPr defTabSz="881390">
              <a:defRPr/>
            </a:pPr>
            <a:r>
              <a:rPr lang="en-US" b="0" dirty="0"/>
              <a:t>West Portland, Kenton,</a:t>
            </a:r>
            <a:r>
              <a:rPr lang="en-US" b="0" baseline="0" dirty="0"/>
              <a:t> 42</a:t>
            </a:r>
            <a:r>
              <a:rPr lang="en-US" b="0" baseline="30000" dirty="0"/>
              <a:t>nd</a:t>
            </a:r>
            <a:r>
              <a:rPr lang="en-US" b="0" baseline="0" dirty="0"/>
              <a:t>/</a:t>
            </a:r>
            <a:r>
              <a:rPr lang="en-US" b="0" baseline="0" dirty="0" err="1"/>
              <a:t>Killingsworth</a:t>
            </a:r>
            <a:endParaRPr lang="en-US" b="0" baseline="0" dirty="0"/>
          </a:p>
          <a:p>
            <a:pPr defTabSz="881390">
              <a:defRPr/>
            </a:pPr>
            <a:r>
              <a:rPr lang="en-US" b="0" baseline="0" dirty="0"/>
              <a:t>Strategic affordable housing development</a:t>
            </a:r>
          </a:p>
          <a:p>
            <a:pPr defTabSz="881390">
              <a:defRPr/>
            </a:pPr>
            <a:r>
              <a:rPr lang="en-US" b="0" baseline="0" dirty="0"/>
              <a:t>Strategic infrastructure investment to increase opportunity, especially to improve safety and increase transportation mobility and connectivity</a:t>
            </a:r>
          </a:p>
          <a:p>
            <a:pPr defTabSz="881390">
              <a:defRPr/>
            </a:pPr>
            <a:endParaRPr lang="en-US" b="0" baseline="0" dirty="0"/>
          </a:p>
          <a:p>
            <a:pPr defTabSz="881390">
              <a:defRPr/>
            </a:pPr>
            <a:endParaRPr lang="en-US" b="0" baseline="0" dirty="0"/>
          </a:p>
          <a:p>
            <a:pPr defTabSz="881390">
              <a:defRPr/>
            </a:pPr>
            <a:endParaRPr lang="en-US" b="0" dirty="0"/>
          </a:p>
          <a:p>
            <a:endParaRPr lang="en-US" b="0" dirty="0"/>
          </a:p>
          <a:p>
            <a:endParaRPr lang="en-US" dirty="0"/>
          </a:p>
        </p:txBody>
      </p:sp>
      <p:sp>
        <p:nvSpPr>
          <p:cNvPr id="4" name="Slide Number Placeholder 3"/>
          <p:cNvSpPr>
            <a:spLocks noGrp="1"/>
          </p:cNvSpPr>
          <p:nvPr>
            <p:ph type="sldNum" sz="quarter" idx="10"/>
          </p:nvPr>
        </p:nvSpPr>
        <p:spPr/>
        <p:txBody>
          <a:bodyPr/>
          <a:lstStyle/>
          <a:p>
            <a:fld id="{2D542F63-21F0-4FD8-95B1-6EAB34917D49}" type="slidenum">
              <a:rPr lang="en-US" smtClean="0"/>
              <a:pPr/>
              <a:t>27</a:t>
            </a:fld>
            <a:endParaRPr lang="en-US"/>
          </a:p>
        </p:txBody>
      </p:sp>
    </p:spTree>
    <p:extLst>
      <p:ext uri="{BB962C8B-B14F-4D97-AF65-F5344CB8AC3E}">
        <p14:creationId xmlns:p14="http://schemas.microsoft.com/office/powerpoint/2010/main" val="211120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42F63-21F0-4FD8-95B1-6EAB34917D49}" type="slidenum">
              <a:rPr lang="en-US" smtClean="0"/>
              <a:pPr/>
              <a:t>2</a:t>
            </a:fld>
            <a:endParaRPr lang="en-US"/>
          </a:p>
        </p:txBody>
      </p:sp>
    </p:spTree>
    <p:extLst>
      <p:ext uri="{BB962C8B-B14F-4D97-AF65-F5344CB8AC3E}">
        <p14:creationId xmlns:p14="http://schemas.microsoft.com/office/powerpoint/2010/main" val="2927413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0989EA93-315C-4553-8776-7EC2DB6EFBFD}"/>
              </a:ext>
            </a:extLst>
          </p:cNvPr>
          <p:cNvSpPr>
            <a:spLocks noGrp="1" noRot="1" noChangeAspect="1" noChangeArrowheads="1" noTextEdit="1"/>
          </p:cNvSpPr>
          <p:nvPr>
            <p:ph type="sldImg"/>
          </p:nvPr>
        </p:nvSpPr>
        <p:spPr>
          <a:xfrm>
            <a:off x="1306513" y="1098550"/>
            <a:ext cx="3959225" cy="2970213"/>
          </a:xfrm>
          <a:ln/>
        </p:spPr>
      </p:sp>
      <p:sp>
        <p:nvSpPr>
          <p:cNvPr id="73731" name="Rectangle 3">
            <a:extLst>
              <a:ext uri="{FF2B5EF4-FFF2-40B4-BE49-F238E27FC236}">
                <a16:creationId xmlns:a16="http://schemas.microsoft.com/office/drawing/2014/main" id="{6E464157-ACA2-426D-982B-C5B0E61FC951}"/>
              </a:ext>
            </a:extLst>
          </p:cNvPr>
          <p:cNvSpPr>
            <a:spLocks noGrp="1" noChangeArrowheads="1"/>
          </p:cNvSpPr>
          <p:nvPr>
            <p:ph type="body" idx="1"/>
          </p:nvPr>
        </p:nvSpPr>
        <p:spPr>
          <a:noFill/>
        </p:spPr>
        <p:txBody>
          <a:bodyPr lIns="91404" tIns="45702" rIns="91404" bIns="45702"/>
          <a:lstStyle/>
          <a:p>
            <a:r>
              <a:rPr lang="en-US" altLang="en-US" dirty="0">
                <a:latin typeface="Arial" panose="020B0604020202020204" pitchFamily="34" charset="0"/>
              </a:rPr>
              <a:t>Diagram to communicate growth strategy policy intent to the</a:t>
            </a:r>
          </a:p>
          <a:p>
            <a:r>
              <a:rPr lang="en-US" altLang="en-US" dirty="0">
                <a:latin typeface="Arial" panose="020B0604020202020204" pitchFamily="34" charset="0"/>
              </a:rPr>
              <a:t>public.</a:t>
            </a:r>
          </a:p>
          <a:p>
            <a:endParaRPr lang="en-US" altLang="en-US" dirty="0">
              <a:latin typeface="Arial" panose="020B0604020202020204" pitchFamily="34" charset="0"/>
            </a:endParaRPr>
          </a:p>
          <a:p>
            <a:r>
              <a:rPr lang="en-US" altLang="en-US" dirty="0">
                <a:latin typeface="Arial" panose="020B0604020202020204" pitchFamily="34" charset="0"/>
              </a:rPr>
              <a:t>This provides sharper focus to where we grow. The 2040 Plan does not contemplate uncontrolled growth inside the UGB. Portland has hundreds of miles of transit corridors. We have an opportunity to use growth as a tool to achieve more complete healthy connected neighborhoods. Access to transit is important, but not the only</a:t>
            </a:r>
          </a:p>
          <a:p>
            <a:r>
              <a:rPr lang="en-US" altLang="en-US" dirty="0">
                <a:latin typeface="Arial" panose="020B0604020202020204" pitchFamily="34" charset="0"/>
              </a:rPr>
              <a:t>ingredient that goes into creating distinctive high preforming places.</a:t>
            </a:r>
          </a:p>
          <a:p>
            <a:endParaRPr lang="en-US" altLang="en-US" dirty="0">
              <a:latin typeface="Arial" panose="020B0604020202020204" pitchFamily="34" charset="0"/>
            </a:endParaRPr>
          </a:p>
          <a:p>
            <a:r>
              <a:rPr lang="en-US" altLang="en-US" dirty="0">
                <a:latin typeface="Arial" panose="020B0604020202020204" pitchFamily="34" charset="0"/>
              </a:rPr>
              <a:t>The Urban Design Framework also establishes a common language for different types of places related to their scale –</a:t>
            </a:r>
            <a:br>
              <a:rPr lang="en-US" altLang="en-US" dirty="0">
                <a:latin typeface="Arial" panose="020B0604020202020204" pitchFamily="34" charset="0"/>
              </a:rPr>
            </a:br>
            <a:endParaRPr lang="en-US" altLang="en-US" dirty="0">
              <a:latin typeface="Arial" panose="020B0604020202020204" pitchFamily="34" charset="0"/>
            </a:endParaRPr>
          </a:p>
          <a:p>
            <a:r>
              <a:rPr lang="en-US" altLang="en-US" dirty="0">
                <a:latin typeface="Arial" panose="020B0604020202020204" pitchFamily="34" charset="0"/>
              </a:rPr>
              <a:t>• Town Centers</a:t>
            </a:r>
          </a:p>
          <a:p>
            <a:r>
              <a:rPr lang="en-US" altLang="en-US" dirty="0">
                <a:latin typeface="Arial" panose="020B0604020202020204" pitchFamily="34" charset="0"/>
              </a:rPr>
              <a:t>• Civic Corridors</a:t>
            </a:r>
          </a:p>
          <a:p>
            <a:r>
              <a:rPr lang="en-US" altLang="en-US" dirty="0">
                <a:latin typeface="Arial" panose="020B0604020202020204" pitchFamily="34" charset="0"/>
              </a:rPr>
              <a:t>• Neighborhood Centers</a:t>
            </a:r>
          </a:p>
          <a:p>
            <a:r>
              <a:rPr lang="en-US" altLang="en-US" dirty="0">
                <a:latin typeface="Arial" panose="020B0604020202020204" pitchFamily="34" charset="0"/>
              </a:rPr>
              <a:t>and Corridors</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1146413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hdr" sz="quarter"/>
          </p:nvPr>
        </p:nvSpPr>
        <p:spPr>
          <a:noFill/>
          <a:ln>
            <a:miter lim="800000"/>
            <a:headEnd/>
            <a:tailEnd/>
          </a:ln>
        </p:spPr>
        <p:txBody>
          <a:bodyPr/>
          <a:lstStyle/>
          <a:p>
            <a:r>
              <a:rPr lang="en-US"/>
              <a:t>Proposed Draft Portland Plan Presentation</a:t>
            </a:r>
          </a:p>
        </p:txBody>
      </p:sp>
      <p:sp>
        <p:nvSpPr>
          <p:cNvPr id="38914" name="Rectangle 6"/>
          <p:cNvSpPr>
            <a:spLocks noGrp="1" noChangeArrowheads="1"/>
          </p:cNvSpPr>
          <p:nvPr>
            <p:ph type="ftr" sz="quarter" idx="4"/>
          </p:nvPr>
        </p:nvSpPr>
        <p:spPr>
          <a:noFill/>
          <a:ln>
            <a:miter lim="800000"/>
            <a:headEnd/>
            <a:tailEnd/>
          </a:ln>
        </p:spPr>
        <p:txBody>
          <a:bodyPr/>
          <a:lstStyle/>
          <a:p>
            <a:r>
              <a:rPr lang="en-US"/>
              <a:t>November 2011</a:t>
            </a:r>
          </a:p>
        </p:txBody>
      </p:sp>
      <p:sp>
        <p:nvSpPr>
          <p:cNvPr id="38915" name="Rectangle 7"/>
          <p:cNvSpPr>
            <a:spLocks noGrp="1" noChangeArrowheads="1"/>
          </p:cNvSpPr>
          <p:nvPr>
            <p:ph type="sldNum" sz="quarter" idx="5"/>
          </p:nvPr>
        </p:nvSpPr>
        <p:spPr>
          <a:noFill/>
          <a:ln>
            <a:miter lim="800000"/>
            <a:headEnd/>
            <a:tailEnd/>
          </a:ln>
        </p:spPr>
        <p:txBody>
          <a:bodyPr/>
          <a:lstStyle/>
          <a:p>
            <a:fld id="{FF4F9E02-19F0-4E62-9975-3AF4F9CE3E95}" type="slidenum">
              <a:rPr lang="en-US" smtClean="0"/>
              <a:pPr/>
              <a:t>4</a:t>
            </a:fld>
            <a:endParaRPr lang="en-US"/>
          </a:p>
        </p:txBody>
      </p:sp>
      <p:sp>
        <p:nvSpPr>
          <p:cNvPr id="38916" name="Rectangle 2"/>
          <p:cNvSpPr txBox="1">
            <a:spLocks noGrp="1" noChangeArrowheads="1"/>
          </p:cNvSpPr>
          <p:nvPr/>
        </p:nvSpPr>
        <p:spPr bwMode="auto">
          <a:xfrm>
            <a:off x="1" y="0"/>
            <a:ext cx="2907308" cy="447298"/>
          </a:xfrm>
          <a:prstGeom prst="rect">
            <a:avLst/>
          </a:prstGeom>
          <a:noFill/>
          <a:ln w="9525">
            <a:noFill/>
            <a:miter lim="800000"/>
            <a:headEnd/>
            <a:tailEnd/>
          </a:ln>
        </p:spPr>
        <p:txBody>
          <a:bodyPr lIns="89377" tIns="44687" rIns="89377" bIns="44687"/>
          <a:lstStyle/>
          <a:p>
            <a:pPr defTabSz="895162" fontAlgn="b"/>
            <a:r>
              <a:rPr lang="en-US" sz="1200"/>
              <a:t>Proposed Draft Portland Plan Presentation</a:t>
            </a:r>
          </a:p>
        </p:txBody>
      </p:sp>
      <p:sp>
        <p:nvSpPr>
          <p:cNvPr id="38917" name="Rectangle 6"/>
          <p:cNvSpPr txBox="1">
            <a:spLocks noGrp="1" noChangeArrowheads="1"/>
          </p:cNvSpPr>
          <p:nvPr/>
        </p:nvSpPr>
        <p:spPr bwMode="auto">
          <a:xfrm>
            <a:off x="1" y="8527849"/>
            <a:ext cx="2907308" cy="447298"/>
          </a:xfrm>
          <a:prstGeom prst="rect">
            <a:avLst/>
          </a:prstGeom>
          <a:noFill/>
          <a:ln w="9525">
            <a:noFill/>
            <a:miter lim="800000"/>
            <a:headEnd/>
            <a:tailEnd/>
          </a:ln>
        </p:spPr>
        <p:txBody>
          <a:bodyPr lIns="89377" tIns="44687" rIns="89377" bIns="44687" anchor="b"/>
          <a:lstStyle/>
          <a:p>
            <a:pPr defTabSz="895162" fontAlgn="b"/>
            <a:r>
              <a:rPr lang="en-US" sz="1200"/>
              <a:t>November 2011</a:t>
            </a:r>
          </a:p>
        </p:txBody>
      </p:sp>
      <p:sp>
        <p:nvSpPr>
          <p:cNvPr id="38918" name="Rectangle 7"/>
          <p:cNvSpPr txBox="1">
            <a:spLocks noGrp="1" noChangeArrowheads="1"/>
          </p:cNvSpPr>
          <p:nvPr/>
        </p:nvSpPr>
        <p:spPr bwMode="auto">
          <a:xfrm>
            <a:off x="3797301" y="8527849"/>
            <a:ext cx="2907308" cy="447298"/>
          </a:xfrm>
          <a:prstGeom prst="rect">
            <a:avLst/>
          </a:prstGeom>
          <a:noFill/>
          <a:ln w="9525">
            <a:noFill/>
            <a:miter lim="800000"/>
            <a:headEnd/>
            <a:tailEnd/>
          </a:ln>
        </p:spPr>
        <p:txBody>
          <a:bodyPr lIns="89377" tIns="44687" rIns="89377" bIns="44687" anchor="b"/>
          <a:lstStyle/>
          <a:p>
            <a:pPr algn="r" defTabSz="895162" fontAlgn="b"/>
            <a:fld id="{E8D80060-615F-42E9-9909-B7FD3E250B7E}" type="slidenum">
              <a:rPr lang="en-US" sz="1200"/>
              <a:pPr algn="r" defTabSz="895162" fontAlgn="b"/>
              <a:t>4</a:t>
            </a:fld>
            <a:endParaRPr lang="en-US" sz="1200"/>
          </a:p>
        </p:txBody>
      </p:sp>
      <p:sp>
        <p:nvSpPr>
          <p:cNvPr id="38919" name="Rectangle 2"/>
          <p:cNvSpPr>
            <a:spLocks noGrp="1" noRot="1" noChangeAspect="1" noChangeArrowheads="1" noTextEdit="1"/>
          </p:cNvSpPr>
          <p:nvPr>
            <p:ph type="sldImg"/>
          </p:nvPr>
        </p:nvSpPr>
        <p:spPr>
          <a:ln/>
        </p:spPr>
      </p:sp>
      <p:sp>
        <p:nvSpPr>
          <p:cNvPr id="38920" name="Rectangle 3"/>
          <p:cNvSpPr>
            <a:spLocks noGrp="1" noChangeArrowheads="1"/>
          </p:cNvSpPr>
          <p:nvPr>
            <p:ph type="body" idx="1"/>
          </p:nvPr>
        </p:nvSpPr>
        <p:spPr>
          <a:noFill/>
        </p:spPr>
        <p:txBody>
          <a:bodyPr/>
          <a:lstStyle/>
          <a:p>
            <a:pPr eaLnBrk="1" hangingPunct="1"/>
            <a:r>
              <a:rPr lang="en-US">
                <a:ea typeface="ＭＳ Ｐゴシック" pitchFamily="34" charset="-128"/>
              </a:rPr>
              <a:t>It is important to recognize that not all parts of East Portland or West Portland are the same or have the same issues</a:t>
            </a:r>
            <a:r>
              <a:rPr lang="en-US" u="sng">
                <a:ea typeface="ＭＳ Ｐゴシック" pitchFamily="34" charset="-128"/>
              </a:rPr>
              <a:t>. In earlier phases of this work, we head that load and clear from the public.  </a:t>
            </a:r>
          </a:p>
          <a:p>
            <a:pPr eaLnBrk="1" hangingPunct="1"/>
            <a:endParaRPr lang="en-US">
              <a:ea typeface="ＭＳ Ｐゴシック" pitchFamily="34" charset="-128"/>
            </a:endParaRPr>
          </a:p>
          <a:p>
            <a:pPr eaLnBrk="1" hangingPunct="1"/>
            <a:r>
              <a:rPr lang="en-US" b="1">
                <a:ea typeface="ＭＳ Ｐゴシック" pitchFamily="34" charset="-128"/>
              </a:rPr>
              <a:t>The sub-areas include groups of neighborhoods and generally a commercial core or hub that ties them together.</a:t>
            </a:r>
            <a:r>
              <a:rPr lang="en-US">
                <a:ea typeface="ＭＳ Ｐゴシック" pitchFamily="34" charset="-128"/>
              </a:rPr>
              <a:t> On average, the sub-areas have approximately 11,000 households, but there is some range. The least populous area, Hayden Island, has about 2,500 households and the most populous area, the Central City, has more than 21,000 households.</a:t>
            </a:r>
          </a:p>
          <a:p>
            <a:pPr eaLnBrk="1" hangingPunct="1"/>
            <a:endParaRPr lang="en-US">
              <a:ea typeface="ＭＳ Ｐゴシック" pitchFamily="34" charset="-128"/>
            </a:endParaRPr>
          </a:p>
          <a:p>
            <a:pPr eaLnBrk="1" hangingPunct="1"/>
            <a:r>
              <a:rPr lang="en-US">
                <a:ea typeface="ＭＳ Ｐゴシック" pitchFamily="34" charset="-128"/>
              </a:rPr>
              <a:t>As we move forward, we’ll see how the plan is improving conditions in 24 local sub-areas.</a:t>
            </a:r>
          </a:p>
          <a:p>
            <a:pPr eaLnBrk="1" hangingPunct="1"/>
            <a:endParaRPr lang="en-US">
              <a:ea typeface="ＭＳ Ｐゴシック" pitchFamily="34" charset="-128"/>
            </a:endParaRPr>
          </a:p>
        </p:txBody>
      </p:sp>
    </p:spTree>
    <p:extLst>
      <p:ext uri="{BB962C8B-B14F-4D97-AF65-F5344CB8AC3E}">
        <p14:creationId xmlns:p14="http://schemas.microsoft.com/office/powerpoint/2010/main" val="1548380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a:extLst>
            <a:ext uri="{AF507438-7753-43E0-B8FC-AC1667EBCBE1}">
              <a14:hiddenEffects xmlns:a14="http://schemas.microsoft.com/office/drawing/2010/main">
                <a:effectLst>
                  <a:outerShdw dist="35921" dir="2700000" algn="ctr" rotWithShape="0">
                    <a:srgbClr val="808080">
                      <a:alpha val="74997"/>
                    </a:srgbClr>
                  </a:outerShdw>
                </a:effectLst>
              </a14:hiddenEffects>
            </a:ext>
            <a:ext uri="{53640926-AAD7-44D8-BBD7-CCE9431645EC}">
              <a14:shadowObscured xmlns:a14="http://schemas.microsoft.com/office/drawing/2010/main" val="1"/>
            </a:ext>
          </a:extLst>
        </p:spPr>
      </p:sp>
      <p:sp>
        <p:nvSpPr>
          <p:cNvPr id="21507" name="Rectangle 3"/>
          <p:cNvSpPr>
            <a:spLocks noGrp="1" noChangeArrowheads="1"/>
          </p:cNvSpPr>
          <p:nvPr>
            <p:ph type="body" idx="1"/>
          </p:nvPr>
        </p:nvSpPr>
        <p:spPr>
          <a:noFill/>
        </p:spPr>
        <p:txBody>
          <a:bodyPr/>
          <a:lstStyle/>
          <a:p>
            <a:r>
              <a:rPr lang="en-US" altLang="en-US"/>
              <a:t>Existing distribution of households </a:t>
            </a:r>
            <a:r>
              <a:rPr lang="en-US" altLang="en-US">
                <a:latin typeface="Arial" panose="020B0604020202020204" pitchFamily="34" charset="0"/>
              </a:rPr>
              <a:t>–</a:t>
            </a:r>
            <a:r>
              <a:rPr lang="en-US" altLang="en-US"/>
              <a:t> red and yellow areas are more dense. </a:t>
            </a:r>
            <a:br>
              <a:rPr lang="en-US" altLang="en-US"/>
            </a:br>
            <a:r>
              <a:rPr lang="en-US" altLang="en-US"/>
              <a:t>This </a:t>
            </a:r>
            <a:r>
              <a:rPr lang="en-US" altLang="en-US" dirty="0"/>
              <a:t>shows the same as the other map for the existing distribution of households. Red and yellow areas are more dense.</a:t>
            </a:r>
          </a:p>
        </p:txBody>
      </p:sp>
    </p:spTree>
    <p:extLst>
      <p:ext uri="{BB962C8B-B14F-4D97-AF65-F5344CB8AC3E}">
        <p14:creationId xmlns:p14="http://schemas.microsoft.com/office/powerpoint/2010/main" val="2326821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can see in this map how Portland will look in 2035 in terms of the density of units. This follows the strategy concentrating growth in Centers, Corridors and in the Central City. One way to think of Portland in 2035 in terms of density and bulk is to imagine Northwest District or Hollywood but in more parts of the city. </a:t>
            </a:r>
          </a:p>
        </p:txBody>
      </p:sp>
      <p:sp>
        <p:nvSpPr>
          <p:cNvPr id="4" name="Slide Number Placeholder 3"/>
          <p:cNvSpPr>
            <a:spLocks noGrp="1"/>
          </p:cNvSpPr>
          <p:nvPr>
            <p:ph type="sldNum" sz="quarter" idx="10"/>
          </p:nvPr>
        </p:nvSpPr>
        <p:spPr/>
        <p:txBody>
          <a:bodyPr/>
          <a:lstStyle/>
          <a:p>
            <a:fld id="{2D542F63-21F0-4FD8-95B1-6EAB34917D49}" type="slidenum">
              <a:rPr lang="en-US" smtClean="0"/>
              <a:pPr/>
              <a:t>6</a:t>
            </a:fld>
            <a:endParaRPr lang="en-US"/>
          </a:p>
        </p:txBody>
      </p:sp>
    </p:spTree>
    <p:extLst>
      <p:ext uri="{BB962C8B-B14F-4D97-AF65-F5344CB8AC3E}">
        <p14:creationId xmlns:p14="http://schemas.microsoft.com/office/powerpoint/2010/main" val="2036246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parse apart the two previous maps into Neighborhood Coalition areas. East Portland will likely see the largest increase in households, adding 25,000 more between now and 2035. SEUL and NWNW both encompass the Central City, and they too will experience a large increase in housing units.</a:t>
            </a:r>
          </a:p>
        </p:txBody>
      </p:sp>
      <p:sp>
        <p:nvSpPr>
          <p:cNvPr id="4" name="Slide Number Placeholder 3"/>
          <p:cNvSpPr>
            <a:spLocks noGrp="1"/>
          </p:cNvSpPr>
          <p:nvPr>
            <p:ph type="sldNum" sz="quarter" idx="10"/>
          </p:nvPr>
        </p:nvSpPr>
        <p:spPr/>
        <p:txBody>
          <a:bodyPr/>
          <a:lstStyle/>
          <a:p>
            <a:fld id="{2D542F63-21F0-4FD8-95B1-6EAB34917D49}" type="slidenum">
              <a:rPr lang="en-US" smtClean="0"/>
              <a:pPr/>
              <a:t>8</a:t>
            </a:fld>
            <a:endParaRPr lang="en-US"/>
          </a:p>
        </p:txBody>
      </p:sp>
    </p:spTree>
    <p:extLst>
      <p:ext uri="{BB962C8B-B14F-4D97-AF65-F5344CB8AC3E}">
        <p14:creationId xmlns:p14="http://schemas.microsoft.com/office/powerpoint/2010/main" val="173169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Central City will play a major role moving into 2035. Four of the neighborhood coalitions (SEUL, NWNW, SWNI and NECN) contain portions of the Central City, which will almost double in size between 2015 and 2035, absorbing about 40% of all new housing units. </a:t>
            </a:r>
          </a:p>
        </p:txBody>
      </p:sp>
      <p:sp>
        <p:nvSpPr>
          <p:cNvPr id="4" name="Slide Number Placeholder 3"/>
          <p:cNvSpPr>
            <a:spLocks noGrp="1"/>
          </p:cNvSpPr>
          <p:nvPr>
            <p:ph type="sldNum" sz="quarter" idx="10"/>
          </p:nvPr>
        </p:nvSpPr>
        <p:spPr/>
        <p:txBody>
          <a:bodyPr/>
          <a:lstStyle/>
          <a:p>
            <a:fld id="{2D542F63-21F0-4FD8-95B1-6EAB34917D49}" type="slidenum">
              <a:rPr lang="en-US" smtClean="0"/>
              <a:pPr/>
              <a:t>9</a:t>
            </a:fld>
            <a:endParaRPr lang="en-US"/>
          </a:p>
        </p:txBody>
      </p:sp>
    </p:spTree>
    <p:extLst>
      <p:ext uri="{BB962C8B-B14F-4D97-AF65-F5344CB8AC3E}">
        <p14:creationId xmlns:p14="http://schemas.microsoft.com/office/powerpoint/2010/main" val="4093329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59E34F1-BBA1-4CB3-B6D9-ABD13000B7D2}"/>
              </a:ext>
            </a:extLst>
          </p:cNvPr>
          <p:cNvSpPr>
            <a:spLocks noGrp="1"/>
          </p:cNvSpPr>
          <p:nvPr>
            <p:ph type="body" idx="1"/>
          </p:nvPr>
        </p:nvSpPr>
        <p:spPr/>
        <p:txBody>
          <a:bodyPr/>
          <a:lstStyle/>
          <a:p>
            <a:endParaRPr lang="en-US" dirty="0"/>
          </a:p>
        </p:txBody>
      </p:sp>
      <p:sp>
        <p:nvSpPr>
          <p:cNvPr id="3" name="Slide Number Placeholder 2">
            <a:extLst>
              <a:ext uri="{FF2B5EF4-FFF2-40B4-BE49-F238E27FC236}">
                <a16:creationId xmlns:a16="http://schemas.microsoft.com/office/drawing/2014/main" id="{339257E0-D2A5-4A25-98ED-7E74C7083AD3}"/>
              </a:ext>
            </a:extLst>
          </p:cNvPr>
          <p:cNvSpPr>
            <a:spLocks noGrp="1"/>
          </p:cNvSpPr>
          <p:nvPr>
            <p:ph type="sldNum" sz="quarter" idx="10"/>
          </p:nvPr>
        </p:nvSpPr>
        <p:spPr/>
        <p:txBody>
          <a:bodyPr/>
          <a:lstStyle/>
          <a:p>
            <a:pPr>
              <a:defRPr/>
            </a:pPr>
            <a:fld id="{EAC700DB-32D3-478B-8857-3B79B0B7729F}" type="slidenum">
              <a:rPr lang="en-US" altLang="en-US" smtClean="0"/>
              <a:pPr>
                <a:defRPr/>
              </a:pPr>
              <a:t>14</a:t>
            </a:fld>
            <a:endParaRPr lang="en-US" altLang="en-US"/>
          </a:p>
        </p:txBody>
      </p:sp>
    </p:spTree>
    <p:extLst>
      <p:ext uri="{BB962C8B-B14F-4D97-AF65-F5344CB8AC3E}">
        <p14:creationId xmlns:p14="http://schemas.microsoft.com/office/powerpoint/2010/main" val="61760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hemeOverride" Target="../theme/themeOverride2.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themeOverride" Target="../theme/themeOverride3.xml"/><Relationship Id="rId5" Type="http://schemas.openxmlformats.org/officeDocument/2006/relationships/image" Target="../media/image8.jpeg"/><Relationship Id="rId4" Type="http://schemas.openxmlformats.org/officeDocument/2006/relationships/image" Target="../media/image6.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022350"/>
            <a:ext cx="9144000" cy="76200"/>
          </a:xfrm>
          <a:prstGeom prst="rect">
            <a:avLst/>
          </a:prstGeom>
          <a:solidFill>
            <a:schemeClr val="hlink"/>
          </a:solidFill>
          <a:ln w="9525">
            <a:noFill/>
            <a:miter lim="800000"/>
            <a:headEnd/>
            <a:tailEnd/>
          </a:ln>
          <a:effectLst/>
        </p:spPr>
        <p:txBody>
          <a:bodyPr wrap="none" anchor="ctr"/>
          <a:lstStyle/>
          <a:p>
            <a:pPr algn="l" eaLnBrk="1" hangingPunct="1">
              <a:spcBef>
                <a:spcPct val="0"/>
              </a:spcBef>
              <a:buClrTx/>
              <a:buSzTx/>
              <a:buFontTx/>
              <a:buNone/>
              <a:defRPr/>
            </a:pPr>
            <a:endParaRPr lang="en-US" sz="1800">
              <a:latin typeface="Arial" charset="0"/>
              <a:ea typeface="+mn-ea"/>
            </a:endParaRPr>
          </a:p>
        </p:txBody>
      </p:sp>
      <p:pic>
        <p:nvPicPr>
          <p:cNvPr id="5" name="Picture 10" descr="ppt_title1lphotostr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5250"/>
            <a:ext cx="9144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ppt_title1logos"/>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175" y="5778500"/>
            <a:ext cx="91408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057400"/>
            <a:ext cx="7772400" cy="1470025"/>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10000"/>
            <a:ext cx="6400800" cy="1752600"/>
          </a:xfrm>
        </p:spPr>
        <p:txBody>
          <a:bodyPr/>
          <a:lstStyle>
            <a:lvl1pPr marL="0" indent="0" algn="ctr">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3561634453"/>
      </p:ext>
    </p:extLst>
  </p:cSld>
  <p:clrMapOvr>
    <a:overrideClrMapping bg1="dk2" tx1="lt1" bg2="dk1" tx2="lt2" accent1="accent1" accent2="accent2" accent3="accent3" accent4="accent4" accent5="accent5" accent6="accent6" hlink="hlink" folHlink="folHlink"/>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r>
              <a:rPr lang="en-US"/>
              <a:t>Comprehensive Plan Update | </a:t>
            </a:r>
            <a:fld id="{4DCD78E4-FBAC-4405-BC6F-AA3C98505804}" type="slidenum">
              <a:rPr lang="en-US"/>
              <a:pPr/>
              <a:t>‹#›</a:t>
            </a:fld>
            <a:endParaRPr lang="en-US"/>
          </a:p>
        </p:txBody>
      </p:sp>
    </p:spTree>
    <p:extLst>
      <p:ext uri="{BB962C8B-B14F-4D97-AF65-F5344CB8AC3E}">
        <p14:creationId xmlns:p14="http://schemas.microsoft.com/office/powerpoint/2010/main" val="258705869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274638"/>
            <a:ext cx="21526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3055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r>
              <a:rPr lang="en-US"/>
              <a:t>Comprehensive Plan Update | </a:t>
            </a:r>
            <a:fld id="{D3707BE6-EC04-42AC-A2A8-C7ED3DB33DD0}" type="slidenum">
              <a:rPr lang="en-US"/>
              <a:pPr/>
              <a:t>‹#›</a:t>
            </a:fld>
            <a:endParaRPr lang="en-US"/>
          </a:p>
        </p:txBody>
      </p:sp>
    </p:spTree>
    <p:extLst>
      <p:ext uri="{BB962C8B-B14F-4D97-AF65-F5344CB8AC3E}">
        <p14:creationId xmlns:p14="http://schemas.microsoft.com/office/powerpoint/2010/main" val="202277453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lstStyle/>
          <a:p>
            <a:r>
              <a:rPr lang="en-US"/>
              <a:t>Click to edit Master title style</a:t>
            </a:r>
          </a:p>
        </p:txBody>
      </p:sp>
      <p:sp>
        <p:nvSpPr>
          <p:cNvPr id="3" name="Text Placeholder 2"/>
          <p:cNvSpPr>
            <a:spLocks noGrp="1"/>
          </p:cNvSpPr>
          <p:nvPr>
            <p:ph type="body" sz="half" idx="1"/>
          </p:nvPr>
        </p:nvSpPr>
        <p:spPr>
          <a:xfrm>
            <a:off x="304800" y="1600200"/>
            <a:ext cx="42291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600200"/>
            <a:ext cx="42291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r>
              <a:rPr lang="en-US"/>
              <a:t>Comprehensive Plan Update | </a:t>
            </a:r>
            <a:fld id="{9DE51438-ECCF-4165-BB02-BD7E217BC730}" type="slidenum">
              <a:rPr lang="en-US"/>
              <a:pPr/>
              <a:t>‹#›</a:t>
            </a:fld>
            <a:endParaRPr lang="en-US"/>
          </a:p>
        </p:txBody>
      </p:sp>
    </p:spTree>
    <p:extLst>
      <p:ext uri="{BB962C8B-B14F-4D97-AF65-F5344CB8AC3E}">
        <p14:creationId xmlns:p14="http://schemas.microsoft.com/office/powerpoint/2010/main" val="343035417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610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r>
              <a:rPr lang="en-US"/>
              <a:t>Comprehensive Plan Update | </a:t>
            </a:r>
            <a:fld id="{F7A3B7EA-01C7-44CD-881D-8FC92BD40CCD}" type="slidenum">
              <a:rPr lang="en-US"/>
              <a:pPr/>
              <a:t>‹#›</a:t>
            </a:fld>
            <a:endParaRPr lang="en-US"/>
          </a:p>
        </p:txBody>
      </p:sp>
    </p:spTree>
    <p:extLst>
      <p:ext uri="{BB962C8B-B14F-4D97-AF65-F5344CB8AC3E}">
        <p14:creationId xmlns:p14="http://schemas.microsoft.com/office/powerpoint/2010/main" val="233318828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lstStyle/>
          <a:p>
            <a:r>
              <a:rPr lang="en-US"/>
              <a:t>Click to edit Master title style</a:t>
            </a:r>
          </a:p>
        </p:txBody>
      </p:sp>
      <p:sp>
        <p:nvSpPr>
          <p:cNvPr id="3" name="Table Placeholder 2"/>
          <p:cNvSpPr>
            <a:spLocks noGrp="1"/>
          </p:cNvSpPr>
          <p:nvPr>
            <p:ph type="tbl" idx="1"/>
          </p:nvPr>
        </p:nvSpPr>
        <p:spPr>
          <a:xfrm>
            <a:off x="304800" y="1600200"/>
            <a:ext cx="8610600" cy="4525963"/>
          </a:xfrm>
        </p:spPr>
        <p:txBody>
          <a:bodyPr/>
          <a:lstStyle/>
          <a:p>
            <a:pPr lvl="0"/>
            <a:endParaRPr lang="en-US" noProof="0"/>
          </a:p>
        </p:txBody>
      </p:sp>
      <p:sp>
        <p:nvSpPr>
          <p:cNvPr id="4" name="Rectangle 6"/>
          <p:cNvSpPr>
            <a:spLocks noGrp="1" noChangeArrowheads="1"/>
          </p:cNvSpPr>
          <p:nvPr>
            <p:ph type="sldNum" sz="quarter" idx="10"/>
          </p:nvPr>
        </p:nvSpPr>
        <p:spPr>
          <a:ln/>
        </p:spPr>
        <p:txBody>
          <a:bodyPr/>
          <a:lstStyle>
            <a:lvl1pPr>
              <a:defRPr/>
            </a:lvl1pPr>
          </a:lstStyle>
          <a:p>
            <a:r>
              <a:rPr lang="en-US"/>
              <a:t>Comprehensive Plan Update | </a:t>
            </a:r>
            <a:fld id="{AF6514A0-65CA-4FE5-80C1-A5D8FDEE0A74}" type="slidenum">
              <a:rPr lang="en-US"/>
              <a:pPr/>
              <a:t>‹#›</a:t>
            </a:fld>
            <a:endParaRPr lang="en-US"/>
          </a:p>
        </p:txBody>
      </p:sp>
    </p:spTree>
    <p:extLst>
      <p:ext uri="{BB962C8B-B14F-4D97-AF65-F5344CB8AC3E}">
        <p14:creationId xmlns:p14="http://schemas.microsoft.com/office/powerpoint/2010/main" val="65513582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895530"/>
      </p:ext>
    </p:extLst>
  </p:cSld>
  <p:clrMapOvr>
    <a:masterClrMapping/>
  </p:clrMapOvr>
  <p:transition spd="med">
    <p:strips/>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5508625"/>
            <a:ext cx="9144000" cy="76200"/>
          </a:xfrm>
          <a:prstGeom prst="rect">
            <a:avLst/>
          </a:prstGeom>
          <a:solidFill>
            <a:schemeClr val="hlink"/>
          </a:solidFill>
          <a:ln w="9525">
            <a:noFill/>
            <a:miter lim="800000"/>
            <a:headEnd/>
            <a:tailEnd/>
          </a:ln>
          <a:effectLst/>
        </p:spPr>
        <p:txBody>
          <a:bodyPr wrap="none" anchor="ctr"/>
          <a:lstStyle/>
          <a:p>
            <a:pPr algn="l" eaLnBrk="1" hangingPunct="1">
              <a:spcBef>
                <a:spcPct val="0"/>
              </a:spcBef>
              <a:buClrTx/>
              <a:buSzTx/>
              <a:buFontTx/>
              <a:buNone/>
              <a:defRPr/>
            </a:pPr>
            <a:endParaRPr lang="en-US" sz="1800">
              <a:latin typeface="Arial" charset="0"/>
              <a:ea typeface="+mn-ea"/>
            </a:endParaRPr>
          </a:p>
        </p:txBody>
      </p:sp>
      <p:sp>
        <p:nvSpPr>
          <p:cNvPr id="5" name="Rectangle 6"/>
          <p:cNvSpPr>
            <a:spLocks noChangeArrowheads="1"/>
          </p:cNvSpPr>
          <p:nvPr userDrawn="1"/>
        </p:nvSpPr>
        <p:spPr bwMode="auto">
          <a:xfrm>
            <a:off x="0" y="1300163"/>
            <a:ext cx="9144000" cy="76200"/>
          </a:xfrm>
          <a:prstGeom prst="rect">
            <a:avLst/>
          </a:prstGeom>
          <a:solidFill>
            <a:schemeClr val="hlink"/>
          </a:solidFill>
          <a:ln w="9525">
            <a:noFill/>
            <a:miter lim="800000"/>
            <a:headEnd/>
            <a:tailEnd/>
          </a:ln>
          <a:effectLst/>
        </p:spPr>
        <p:txBody>
          <a:bodyPr wrap="none" anchor="ctr"/>
          <a:lstStyle/>
          <a:p>
            <a:pPr algn="l" eaLnBrk="1" hangingPunct="1">
              <a:spcBef>
                <a:spcPct val="0"/>
              </a:spcBef>
              <a:buClrTx/>
              <a:buSzTx/>
              <a:buFontTx/>
              <a:buNone/>
              <a:defRPr/>
            </a:pPr>
            <a:endParaRPr lang="en-US" sz="1800">
              <a:latin typeface="Arial" charset="0"/>
              <a:ea typeface="+mn-ea"/>
            </a:endParaRPr>
          </a:p>
        </p:txBody>
      </p:sp>
      <p:sp>
        <p:nvSpPr>
          <p:cNvPr id="6" name="Rectangle 10"/>
          <p:cNvSpPr>
            <a:spLocks noChangeArrowheads="1"/>
          </p:cNvSpPr>
          <p:nvPr userDrawn="1"/>
        </p:nvSpPr>
        <p:spPr bwMode="auto">
          <a:xfrm>
            <a:off x="103188" y="104775"/>
            <a:ext cx="3014662" cy="6675438"/>
          </a:xfrm>
          <a:prstGeom prst="rect">
            <a:avLst/>
          </a:prstGeom>
          <a:solidFill>
            <a:schemeClr val="tx1"/>
          </a:solidFill>
          <a:ln w="9525">
            <a:noFill/>
            <a:miter lim="800000"/>
            <a:headEnd/>
            <a:tailEnd/>
          </a:ln>
          <a:effectLst/>
        </p:spPr>
        <p:txBody>
          <a:bodyPr wrap="none" anchor="ctr"/>
          <a:lstStyle/>
          <a:p>
            <a:pPr algn="l" eaLnBrk="1" hangingPunct="1">
              <a:spcBef>
                <a:spcPct val="0"/>
              </a:spcBef>
              <a:buClrTx/>
              <a:buSzTx/>
              <a:buFontTx/>
              <a:buNone/>
              <a:defRPr/>
            </a:pPr>
            <a:endParaRPr lang="en-US" sz="1800">
              <a:latin typeface="Arial" charset="0"/>
              <a:ea typeface="+mn-ea"/>
            </a:endParaRPr>
          </a:p>
        </p:txBody>
      </p:sp>
      <p:pic>
        <p:nvPicPr>
          <p:cNvPr id="7" name="Picture 14" descr="ppt_titlephstrbtm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000" y="5646738"/>
            <a:ext cx="59086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ppt_titlephstrtops"/>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175000" y="104775"/>
            <a:ext cx="59182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ppt_titlepclr-logos"/>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9225" y="130175"/>
            <a:ext cx="2906713"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2"/>
          <p:cNvSpPr>
            <a:spLocks noGrp="1" noChangeArrowheads="1"/>
          </p:cNvSpPr>
          <p:nvPr>
            <p:ph type="ctrTitle"/>
          </p:nvPr>
        </p:nvSpPr>
        <p:spPr>
          <a:xfrm>
            <a:off x="3200400" y="1905000"/>
            <a:ext cx="5791200" cy="1470025"/>
          </a:xfrm>
        </p:spPr>
        <p:txBody>
          <a:bodyPr/>
          <a:lstStyle>
            <a:lvl1pPr>
              <a:defRPr sz="3600" b="0"/>
            </a:lvl1pPr>
          </a:lstStyle>
          <a:p>
            <a:r>
              <a:rPr lang="en-US"/>
              <a:t>Click to edit Master title style</a:t>
            </a:r>
          </a:p>
        </p:txBody>
      </p:sp>
      <p:sp>
        <p:nvSpPr>
          <p:cNvPr id="49155" name="Rectangle 3"/>
          <p:cNvSpPr>
            <a:spLocks noGrp="1" noChangeArrowheads="1"/>
          </p:cNvSpPr>
          <p:nvPr>
            <p:ph type="subTitle" idx="1"/>
          </p:nvPr>
        </p:nvSpPr>
        <p:spPr>
          <a:xfrm>
            <a:off x="3581400" y="3657600"/>
            <a:ext cx="5105400" cy="1447800"/>
          </a:xfrm>
        </p:spPr>
        <p:txBody>
          <a:bodyPr/>
          <a:lstStyle>
            <a:lvl1pPr marL="0" indent="0" algn="ctr">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411910989"/>
      </p:ext>
    </p:extLst>
  </p:cSld>
  <p:clrMapOvr>
    <a:overrideClrMapping bg1="dk2" tx1="lt1" bg2="dk1" tx2="lt2" accent1="accent1" accent2="accent2" accent3="accent3" accent4="accent4" accent5="accent5" accent6="accent6" hlink="hlink" folHlink="folHlink"/>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r>
              <a:rPr lang="en-US"/>
              <a:t>Comprehensive Plan Update Overview | </a:t>
            </a:r>
            <a:fld id="{5AEBF1D6-92CE-4ECD-AED5-BF57CD5AB2EE}" type="slidenum">
              <a:rPr lang="en-US"/>
              <a:pPr/>
              <a:t>‹#›</a:t>
            </a:fld>
            <a:endParaRPr lang="en-US"/>
          </a:p>
        </p:txBody>
      </p:sp>
    </p:spTree>
    <p:extLst>
      <p:ext uri="{BB962C8B-B14F-4D97-AF65-F5344CB8AC3E}">
        <p14:creationId xmlns:p14="http://schemas.microsoft.com/office/powerpoint/2010/main" val="55168796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r>
              <a:rPr lang="en-US"/>
              <a:t>Comprehensive Plan Update Overview | </a:t>
            </a:r>
            <a:fld id="{69F689C5-AAEE-45CD-B009-A1215400F4B4}" type="slidenum">
              <a:rPr lang="en-US"/>
              <a:pPr/>
              <a:t>‹#›</a:t>
            </a:fld>
            <a:endParaRPr lang="en-US"/>
          </a:p>
        </p:txBody>
      </p:sp>
    </p:spTree>
    <p:extLst>
      <p:ext uri="{BB962C8B-B14F-4D97-AF65-F5344CB8AC3E}">
        <p14:creationId xmlns:p14="http://schemas.microsoft.com/office/powerpoint/2010/main" val="51789331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600200"/>
            <a:ext cx="4229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600200"/>
            <a:ext cx="4229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a:ln/>
        </p:spPr>
        <p:txBody>
          <a:bodyPr/>
          <a:lstStyle>
            <a:lvl1pPr>
              <a:defRPr/>
            </a:lvl1pPr>
          </a:lstStyle>
          <a:p>
            <a:r>
              <a:rPr lang="en-US"/>
              <a:t>Comprehensive Plan Update Overview | </a:t>
            </a:r>
            <a:fld id="{C72E1CCC-3D79-48A4-92C8-82EDA5316477}" type="slidenum">
              <a:rPr lang="en-US"/>
              <a:pPr/>
              <a:t>‹#›</a:t>
            </a:fld>
            <a:endParaRPr lang="en-US"/>
          </a:p>
        </p:txBody>
      </p:sp>
    </p:spTree>
    <p:extLst>
      <p:ext uri="{BB962C8B-B14F-4D97-AF65-F5344CB8AC3E}">
        <p14:creationId xmlns:p14="http://schemas.microsoft.com/office/powerpoint/2010/main" val="154732780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r>
              <a:rPr lang="en-US"/>
              <a:t>Comprehensive Plan Update | </a:t>
            </a:r>
            <a:fld id="{1F11FA95-EAC9-48D1-807F-D26F26ADB0B0}" type="slidenum">
              <a:rPr lang="en-US"/>
              <a:pPr/>
              <a:t>‹#›</a:t>
            </a:fld>
            <a:endParaRPr lang="en-US"/>
          </a:p>
        </p:txBody>
      </p:sp>
    </p:spTree>
    <p:extLst>
      <p:ext uri="{BB962C8B-B14F-4D97-AF65-F5344CB8AC3E}">
        <p14:creationId xmlns:p14="http://schemas.microsoft.com/office/powerpoint/2010/main" val="1498648561"/>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sldNum" sz="quarter" idx="10"/>
          </p:nvPr>
        </p:nvSpPr>
        <p:spPr>
          <a:ln/>
        </p:spPr>
        <p:txBody>
          <a:bodyPr/>
          <a:lstStyle>
            <a:lvl1pPr>
              <a:defRPr/>
            </a:lvl1pPr>
          </a:lstStyle>
          <a:p>
            <a:r>
              <a:rPr lang="en-US"/>
              <a:t>Comprehensive Plan Update Overview | </a:t>
            </a:r>
            <a:fld id="{FAC0C059-599D-4630-86D7-35529BD536D6}" type="slidenum">
              <a:rPr lang="en-US"/>
              <a:pPr/>
              <a:t>‹#›</a:t>
            </a:fld>
            <a:endParaRPr lang="en-US"/>
          </a:p>
        </p:txBody>
      </p:sp>
    </p:spTree>
    <p:extLst>
      <p:ext uri="{BB962C8B-B14F-4D97-AF65-F5344CB8AC3E}">
        <p14:creationId xmlns:p14="http://schemas.microsoft.com/office/powerpoint/2010/main" val="53381130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sldNum" sz="quarter" idx="10"/>
          </p:nvPr>
        </p:nvSpPr>
        <p:spPr>
          <a:ln/>
        </p:spPr>
        <p:txBody>
          <a:bodyPr/>
          <a:lstStyle>
            <a:lvl1pPr>
              <a:defRPr/>
            </a:lvl1pPr>
          </a:lstStyle>
          <a:p>
            <a:r>
              <a:rPr lang="en-US"/>
              <a:t>Comprehensive Plan Update Overview | </a:t>
            </a:r>
            <a:fld id="{AC9BFB96-158D-4D33-9BEA-9DDE8BEB17B6}" type="slidenum">
              <a:rPr lang="en-US"/>
              <a:pPr/>
              <a:t>‹#›</a:t>
            </a:fld>
            <a:endParaRPr lang="en-US"/>
          </a:p>
        </p:txBody>
      </p:sp>
    </p:spTree>
    <p:extLst>
      <p:ext uri="{BB962C8B-B14F-4D97-AF65-F5344CB8AC3E}">
        <p14:creationId xmlns:p14="http://schemas.microsoft.com/office/powerpoint/2010/main" val="250797767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r>
              <a:rPr lang="en-US"/>
              <a:t>Comprehensive Plan Update Overview | </a:t>
            </a:r>
            <a:fld id="{400F4261-6C3C-4B80-9BB9-B73F8EB3B3F5}" type="slidenum">
              <a:rPr lang="en-US"/>
              <a:pPr/>
              <a:t>‹#›</a:t>
            </a:fld>
            <a:endParaRPr lang="en-US"/>
          </a:p>
        </p:txBody>
      </p:sp>
    </p:spTree>
    <p:extLst>
      <p:ext uri="{BB962C8B-B14F-4D97-AF65-F5344CB8AC3E}">
        <p14:creationId xmlns:p14="http://schemas.microsoft.com/office/powerpoint/2010/main" val="69704832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r>
              <a:rPr lang="en-US"/>
              <a:t>Comprehensive Plan Update Overview | </a:t>
            </a:r>
            <a:fld id="{7628D8C1-34C9-4114-9C1F-44CE51EB10C9}" type="slidenum">
              <a:rPr lang="en-US"/>
              <a:pPr/>
              <a:t>‹#›</a:t>
            </a:fld>
            <a:endParaRPr lang="en-US"/>
          </a:p>
        </p:txBody>
      </p:sp>
    </p:spTree>
    <p:extLst>
      <p:ext uri="{BB962C8B-B14F-4D97-AF65-F5344CB8AC3E}">
        <p14:creationId xmlns:p14="http://schemas.microsoft.com/office/powerpoint/2010/main" val="54699295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r>
              <a:rPr lang="en-US"/>
              <a:t>Comprehensive Plan Update Overview | </a:t>
            </a:r>
            <a:fld id="{12AF7D73-C61C-4E90-8651-74F3FBA4726F}" type="slidenum">
              <a:rPr lang="en-US"/>
              <a:pPr/>
              <a:t>‹#›</a:t>
            </a:fld>
            <a:endParaRPr lang="en-US"/>
          </a:p>
        </p:txBody>
      </p:sp>
    </p:spTree>
    <p:extLst>
      <p:ext uri="{BB962C8B-B14F-4D97-AF65-F5344CB8AC3E}">
        <p14:creationId xmlns:p14="http://schemas.microsoft.com/office/powerpoint/2010/main" val="262296557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r>
              <a:rPr lang="en-US"/>
              <a:t>Comprehensive Plan Update Overview | </a:t>
            </a:r>
            <a:fld id="{5475DD16-44B4-4087-B2AC-CAF658161027}" type="slidenum">
              <a:rPr lang="en-US"/>
              <a:pPr/>
              <a:t>‹#›</a:t>
            </a:fld>
            <a:endParaRPr lang="en-US"/>
          </a:p>
        </p:txBody>
      </p:sp>
    </p:spTree>
    <p:extLst>
      <p:ext uri="{BB962C8B-B14F-4D97-AF65-F5344CB8AC3E}">
        <p14:creationId xmlns:p14="http://schemas.microsoft.com/office/powerpoint/2010/main" val="22927105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274638"/>
            <a:ext cx="21526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3055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r>
              <a:rPr lang="en-US"/>
              <a:t>Comprehensive Plan Update Overview | </a:t>
            </a:r>
            <a:fld id="{B72EC84C-78CF-49B3-B5E8-64944094C30D}" type="slidenum">
              <a:rPr lang="en-US"/>
              <a:pPr/>
              <a:t>‹#›</a:t>
            </a:fld>
            <a:endParaRPr lang="en-US"/>
          </a:p>
        </p:txBody>
      </p:sp>
    </p:spTree>
    <p:extLst>
      <p:ext uri="{BB962C8B-B14F-4D97-AF65-F5344CB8AC3E}">
        <p14:creationId xmlns:p14="http://schemas.microsoft.com/office/powerpoint/2010/main" val="113108072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5508625"/>
            <a:ext cx="9144000" cy="76200"/>
          </a:xfrm>
          <a:prstGeom prst="rect">
            <a:avLst/>
          </a:prstGeom>
          <a:solidFill>
            <a:schemeClr val="hlink"/>
          </a:solidFill>
          <a:ln w="9525">
            <a:noFill/>
            <a:miter lim="800000"/>
            <a:headEnd/>
            <a:tailEnd/>
          </a:ln>
          <a:effectLst/>
        </p:spPr>
        <p:txBody>
          <a:bodyPr wrap="none" anchor="ctr"/>
          <a:lstStyle/>
          <a:p>
            <a:pPr algn="l" eaLnBrk="1" hangingPunct="1">
              <a:spcBef>
                <a:spcPct val="0"/>
              </a:spcBef>
              <a:buClrTx/>
              <a:buSzTx/>
              <a:buFontTx/>
              <a:buNone/>
              <a:defRPr/>
            </a:pPr>
            <a:endParaRPr lang="en-US" sz="1800">
              <a:latin typeface="Arial" charset="0"/>
              <a:ea typeface="+mn-ea"/>
            </a:endParaRPr>
          </a:p>
        </p:txBody>
      </p:sp>
      <p:sp>
        <p:nvSpPr>
          <p:cNvPr id="5" name="Rectangle 6"/>
          <p:cNvSpPr>
            <a:spLocks noChangeArrowheads="1"/>
          </p:cNvSpPr>
          <p:nvPr userDrawn="1"/>
        </p:nvSpPr>
        <p:spPr bwMode="auto">
          <a:xfrm>
            <a:off x="0" y="1300163"/>
            <a:ext cx="9144000" cy="76200"/>
          </a:xfrm>
          <a:prstGeom prst="rect">
            <a:avLst/>
          </a:prstGeom>
          <a:solidFill>
            <a:schemeClr val="hlink"/>
          </a:solidFill>
          <a:ln w="9525">
            <a:noFill/>
            <a:miter lim="800000"/>
            <a:headEnd/>
            <a:tailEnd/>
          </a:ln>
          <a:effectLst/>
        </p:spPr>
        <p:txBody>
          <a:bodyPr wrap="none" anchor="ctr"/>
          <a:lstStyle/>
          <a:p>
            <a:pPr algn="l" eaLnBrk="1" hangingPunct="1">
              <a:spcBef>
                <a:spcPct val="0"/>
              </a:spcBef>
              <a:buClrTx/>
              <a:buSzTx/>
              <a:buFontTx/>
              <a:buNone/>
              <a:defRPr/>
            </a:pPr>
            <a:endParaRPr lang="en-US" sz="1800">
              <a:latin typeface="Arial" charset="0"/>
              <a:ea typeface="+mn-ea"/>
            </a:endParaRPr>
          </a:p>
        </p:txBody>
      </p:sp>
      <p:sp>
        <p:nvSpPr>
          <p:cNvPr id="6" name="Rectangle 9"/>
          <p:cNvSpPr>
            <a:spLocks noChangeArrowheads="1"/>
          </p:cNvSpPr>
          <p:nvPr userDrawn="1"/>
        </p:nvSpPr>
        <p:spPr bwMode="auto">
          <a:xfrm>
            <a:off x="103188" y="104775"/>
            <a:ext cx="3014662" cy="6675438"/>
          </a:xfrm>
          <a:prstGeom prst="rect">
            <a:avLst/>
          </a:prstGeom>
          <a:solidFill>
            <a:schemeClr val="tx1"/>
          </a:solidFill>
          <a:ln w="9525">
            <a:noFill/>
            <a:miter lim="800000"/>
            <a:headEnd/>
            <a:tailEnd/>
          </a:ln>
          <a:effectLst/>
        </p:spPr>
        <p:txBody>
          <a:bodyPr wrap="none" anchor="ctr"/>
          <a:lstStyle/>
          <a:p>
            <a:pPr algn="l" eaLnBrk="1" hangingPunct="1">
              <a:spcBef>
                <a:spcPct val="0"/>
              </a:spcBef>
              <a:buClrTx/>
              <a:buSzTx/>
              <a:buFontTx/>
              <a:buNone/>
              <a:defRPr/>
            </a:pPr>
            <a:endParaRPr lang="en-US" sz="1800">
              <a:latin typeface="Arial" charset="0"/>
              <a:ea typeface="+mn-ea"/>
            </a:endParaRPr>
          </a:p>
        </p:txBody>
      </p:sp>
      <p:pic>
        <p:nvPicPr>
          <p:cNvPr id="7" name="Picture 14" descr="ppt_titlephstrbtm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000" y="5646738"/>
            <a:ext cx="59086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ppt_titlephstrtops"/>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175000" y="104775"/>
            <a:ext cx="59182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ppt_title2grlogos"/>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3988" y="130175"/>
            <a:ext cx="288925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Rectangle 2"/>
          <p:cNvSpPr>
            <a:spLocks noGrp="1" noChangeArrowheads="1"/>
          </p:cNvSpPr>
          <p:nvPr>
            <p:ph type="ctrTitle"/>
          </p:nvPr>
        </p:nvSpPr>
        <p:spPr>
          <a:xfrm>
            <a:off x="3352800" y="1981200"/>
            <a:ext cx="5562600" cy="1470025"/>
          </a:xfrm>
        </p:spPr>
        <p:txBody>
          <a:bodyPr/>
          <a:lstStyle>
            <a:lvl1pPr>
              <a:defRPr/>
            </a:lvl1pPr>
          </a:lstStyle>
          <a:p>
            <a:r>
              <a:rPr lang="en-US"/>
              <a:t>Click to edit Master title style</a:t>
            </a:r>
          </a:p>
        </p:txBody>
      </p:sp>
      <p:sp>
        <p:nvSpPr>
          <p:cNvPr id="68611" name="Rectangle 3"/>
          <p:cNvSpPr>
            <a:spLocks noGrp="1" noChangeArrowheads="1"/>
          </p:cNvSpPr>
          <p:nvPr>
            <p:ph type="subTitle" idx="1"/>
          </p:nvPr>
        </p:nvSpPr>
        <p:spPr>
          <a:xfrm>
            <a:off x="3352800" y="3657600"/>
            <a:ext cx="5562600" cy="1752600"/>
          </a:xfrm>
        </p:spPr>
        <p:txBody>
          <a:bodyPr/>
          <a:lstStyle>
            <a:lvl1pPr marL="0" indent="0" algn="ctr">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410902703"/>
      </p:ext>
    </p:extLst>
  </p:cSld>
  <p:clrMapOvr>
    <a:overrideClrMapping bg1="dk2" tx1="lt1" bg2="dk1" tx2="lt2" accent1="accent1" accent2="accent2" accent3="accent3" accent4="accent4" accent5="accent5" accent6="accent6" hlink="hlink" folHlink="folHlink"/>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r>
              <a:rPr lang="en-US"/>
              <a:t>Comprehensive Plan Update Overview | </a:t>
            </a:r>
            <a:fld id="{267D4800-BDD7-407D-B39A-409A4906A351}" type="slidenum">
              <a:rPr lang="en-US"/>
              <a:pPr/>
              <a:t>‹#›</a:t>
            </a:fld>
            <a:endParaRPr lang="en-US"/>
          </a:p>
        </p:txBody>
      </p:sp>
    </p:spTree>
    <p:extLst>
      <p:ext uri="{BB962C8B-B14F-4D97-AF65-F5344CB8AC3E}">
        <p14:creationId xmlns:p14="http://schemas.microsoft.com/office/powerpoint/2010/main" val="347963088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r>
              <a:rPr lang="en-US"/>
              <a:t>Comprehensive Plan Update Overview | </a:t>
            </a:r>
            <a:fld id="{FFC9027D-FEB6-4342-AC70-2CCD46BE732F}" type="slidenum">
              <a:rPr lang="en-US"/>
              <a:pPr/>
              <a:t>‹#›</a:t>
            </a:fld>
            <a:endParaRPr lang="en-US"/>
          </a:p>
        </p:txBody>
      </p:sp>
    </p:spTree>
    <p:extLst>
      <p:ext uri="{BB962C8B-B14F-4D97-AF65-F5344CB8AC3E}">
        <p14:creationId xmlns:p14="http://schemas.microsoft.com/office/powerpoint/2010/main" val="40075643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r>
              <a:rPr lang="en-US"/>
              <a:t>Comprehensive Plan Update | </a:t>
            </a:r>
            <a:fld id="{73A90DC2-5E14-4C01-8EF3-786673C6B997}" type="slidenum">
              <a:rPr lang="en-US"/>
              <a:pPr/>
              <a:t>‹#›</a:t>
            </a:fld>
            <a:endParaRPr lang="en-US"/>
          </a:p>
        </p:txBody>
      </p:sp>
    </p:spTree>
    <p:extLst>
      <p:ext uri="{BB962C8B-B14F-4D97-AF65-F5344CB8AC3E}">
        <p14:creationId xmlns:p14="http://schemas.microsoft.com/office/powerpoint/2010/main" val="186801064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600200"/>
            <a:ext cx="4229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600200"/>
            <a:ext cx="4229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a:ln/>
        </p:spPr>
        <p:txBody>
          <a:bodyPr/>
          <a:lstStyle>
            <a:lvl1pPr>
              <a:defRPr/>
            </a:lvl1pPr>
          </a:lstStyle>
          <a:p>
            <a:r>
              <a:rPr lang="en-US"/>
              <a:t>Comprehensive Plan Update Overview | </a:t>
            </a:r>
            <a:fld id="{F4D43B98-0E2B-4172-B1EB-1FC36A684E00}" type="slidenum">
              <a:rPr lang="en-US"/>
              <a:pPr/>
              <a:t>‹#›</a:t>
            </a:fld>
            <a:endParaRPr lang="en-US"/>
          </a:p>
        </p:txBody>
      </p:sp>
    </p:spTree>
    <p:extLst>
      <p:ext uri="{BB962C8B-B14F-4D97-AF65-F5344CB8AC3E}">
        <p14:creationId xmlns:p14="http://schemas.microsoft.com/office/powerpoint/2010/main" val="272948946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sldNum" sz="quarter" idx="10"/>
          </p:nvPr>
        </p:nvSpPr>
        <p:spPr>
          <a:ln/>
        </p:spPr>
        <p:txBody>
          <a:bodyPr/>
          <a:lstStyle>
            <a:lvl1pPr>
              <a:defRPr/>
            </a:lvl1pPr>
          </a:lstStyle>
          <a:p>
            <a:r>
              <a:rPr lang="en-US"/>
              <a:t>Comprehensive Plan Update Overview | </a:t>
            </a:r>
            <a:fld id="{0FE85C72-3761-439E-B0D9-74F11FA030CA}" type="slidenum">
              <a:rPr lang="en-US"/>
              <a:pPr/>
              <a:t>‹#›</a:t>
            </a:fld>
            <a:endParaRPr lang="en-US"/>
          </a:p>
        </p:txBody>
      </p:sp>
    </p:spTree>
    <p:extLst>
      <p:ext uri="{BB962C8B-B14F-4D97-AF65-F5344CB8AC3E}">
        <p14:creationId xmlns:p14="http://schemas.microsoft.com/office/powerpoint/2010/main" val="296708319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sldNum" sz="quarter" idx="10"/>
          </p:nvPr>
        </p:nvSpPr>
        <p:spPr>
          <a:ln/>
        </p:spPr>
        <p:txBody>
          <a:bodyPr/>
          <a:lstStyle>
            <a:lvl1pPr>
              <a:defRPr/>
            </a:lvl1pPr>
          </a:lstStyle>
          <a:p>
            <a:r>
              <a:rPr lang="en-US"/>
              <a:t>Comprehensive Plan Update Overview | </a:t>
            </a:r>
            <a:fld id="{BBA55BEA-0188-437F-BFCA-511BE3A93F83}" type="slidenum">
              <a:rPr lang="en-US"/>
              <a:pPr/>
              <a:t>‹#›</a:t>
            </a:fld>
            <a:endParaRPr lang="en-US"/>
          </a:p>
        </p:txBody>
      </p:sp>
    </p:spTree>
    <p:extLst>
      <p:ext uri="{BB962C8B-B14F-4D97-AF65-F5344CB8AC3E}">
        <p14:creationId xmlns:p14="http://schemas.microsoft.com/office/powerpoint/2010/main" val="320907282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r>
              <a:rPr lang="en-US"/>
              <a:t>Comprehensive Plan Update Overview | </a:t>
            </a:r>
            <a:fld id="{5C3DDEBE-26E6-42BC-9F5A-5A0194A6DF16}" type="slidenum">
              <a:rPr lang="en-US"/>
              <a:pPr/>
              <a:t>‹#›</a:t>
            </a:fld>
            <a:endParaRPr lang="en-US"/>
          </a:p>
        </p:txBody>
      </p:sp>
    </p:spTree>
    <p:extLst>
      <p:ext uri="{BB962C8B-B14F-4D97-AF65-F5344CB8AC3E}">
        <p14:creationId xmlns:p14="http://schemas.microsoft.com/office/powerpoint/2010/main" val="180488646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r>
              <a:rPr lang="en-US"/>
              <a:t>Comprehensive Plan Update Overview | </a:t>
            </a:r>
            <a:fld id="{202B744A-55E6-405F-9F6F-DDDBD8AC461B}" type="slidenum">
              <a:rPr lang="en-US"/>
              <a:pPr/>
              <a:t>‹#›</a:t>
            </a:fld>
            <a:endParaRPr lang="en-US"/>
          </a:p>
        </p:txBody>
      </p:sp>
    </p:spTree>
    <p:extLst>
      <p:ext uri="{BB962C8B-B14F-4D97-AF65-F5344CB8AC3E}">
        <p14:creationId xmlns:p14="http://schemas.microsoft.com/office/powerpoint/2010/main" val="403936856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r>
              <a:rPr lang="en-US"/>
              <a:t>Comprehensive Plan Update Overview | </a:t>
            </a:r>
            <a:fld id="{AAE26FA6-EA31-425D-BDB8-E88EA4B44E47}" type="slidenum">
              <a:rPr lang="en-US"/>
              <a:pPr/>
              <a:t>‹#›</a:t>
            </a:fld>
            <a:endParaRPr lang="en-US"/>
          </a:p>
        </p:txBody>
      </p:sp>
    </p:spTree>
    <p:extLst>
      <p:ext uri="{BB962C8B-B14F-4D97-AF65-F5344CB8AC3E}">
        <p14:creationId xmlns:p14="http://schemas.microsoft.com/office/powerpoint/2010/main" val="142024897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r>
              <a:rPr lang="en-US"/>
              <a:t>Comprehensive Plan Update Overview | </a:t>
            </a:r>
            <a:fld id="{28C0AB17-EAAC-4AA7-8572-F7F30827420B}" type="slidenum">
              <a:rPr lang="en-US"/>
              <a:pPr/>
              <a:t>‹#›</a:t>
            </a:fld>
            <a:endParaRPr lang="en-US"/>
          </a:p>
        </p:txBody>
      </p:sp>
    </p:spTree>
    <p:extLst>
      <p:ext uri="{BB962C8B-B14F-4D97-AF65-F5344CB8AC3E}">
        <p14:creationId xmlns:p14="http://schemas.microsoft.com/office/powerpoint/2010/main" val="334432621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274638"/>
            <a:ext cx="21526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3055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r>
              <a:rPr lang="en-US"/>
              <a:t>Comprehensive Plan Update Overview | </a:t>
            </a:r>
            <a:fld id="{241ED1D3-1683-4144-BB04-8330CD4943CD}" type="slidenum">
              <a:rPr lang="en-US"/>
              <a:pPr/>
              <a:t>‹#›</a:t>
            </a:fld>
            <a:endParaRPr lang="en-US"/>
          </a:p>
        </p:txBody>
      </p:sp>
    </p:spTree>
    <p:extLst>
      <p:ext uri="{BB962C8B-B14F-4D97-AF65-F5344CB8AC3E}">
        <p14:creationId xmlns:p14="http://schemas.microsoft.com/office/powerpoint/2010/main" val="239193949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600200"/>
            <a:ext cx="4229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600200"/>
            <a:ext cx="4229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r>
              <a:rPr lang="en-US"/>
              <a:t>Comprehensive Plan Update | </a:t>
            </a:r>
            <a:fld id="{3FCD719D-551F-4631-AFEA-3DD08515F9DA}" type="slidenum">
              <a:rPr lang="en-US"/>
              <a:pPr/>
              <a:t>‹#›</a:t>
            </a:fld>
            <a:endParaRPr lang="en-US"/>
          </a:p>
        </p:txBody>
      </p:sp>
    </p:spTree>
    <p:extLst>
      <p:ext uri="{BB962C8B-B14F-4D97-AF65-F5344CB8AC3E}">
        <p14:creationId xmlns:p14="http://schemas.microsoft.com/office/powerpoint/2010/main" val="143695813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r>
              <a:rPr lang="en-US"/>
              <a:t>Comprehensive Plan Update | </a:t>
            </a:r>
            <a:fld id="{0EE6FE92-2A9B-4F5B-AA39-C08C7C674400}" type="slidenum">
              <a:rPr lang="en-US"/>
              <a:pPr/>
              <a:t>‹#›</a:t>
            </a:fld>
            <a:endParaRPr lang="en-US"/>
          </a:p>
        </p:txBody>
      </p:sp>
    </p:spTree>
    <p:extLst>
      <p:ext uri="{BB962C8B-B14F-4D97-AF65-F5344CB8AC3E}">
        <p14:creationId xmlns:p14="http://schemas.microsoft.com/office/powerpoint/2010/main" val="316485860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r>
              <a:rPr lang="en-US"/>
              <a:t>Comprehensive Plan Update | </a:t>
            </a:r>
            <a:fld id="{2F301D00-0A14-4DF1-AB80-56B1197AE0F1}" type="slidenum">
              <a:rPr lang="en-US"/>
              <a:pPr/>
              <a:t>‹#›</a:t>
            </a:fld>
            <a:endParaRPr lang="en-US"/>
          </a:p>
        </p:txBody>
      </p:sp>
    </p:spTree>
    <p:extLst>
      <p:ext uri="{BB962C8B-B14F-4D97-AF65-F5344CB8AC3E}">
        <p14:creationId xmlns:p14="http://schemas.microsoft.com/office/powerpoint/2010/main" val="267766044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r>
              <a:rPr lang="en-US"/>
              <a:t>Comprehensive Plan Update | </a:t>
            </a:r>
            <a:fld id="{734C28BF-0BE9-4EF8-B3E4-DC0C2F3B7B73}" type="slidenum">
              <a:rPr lang="en-US"/>
              <a:pPr/>
              <a:t>‹#›</a:t>
            </a:fld>
            <a:endParaRPr lang="en-US"/>
          </a:p>
        </p:txBody>
      </p:sp>
    </p:spTree>
    <p:extLst>
      <p:ext uri="{BB962C8B-B14F-4D97-AF65-F5344CB8AC3E}">
        <p14:creationId xmlns:p14="http://schemas.microsoft.com/office/powerpoint/2010/main" val="56297741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r>
              <a:rPr lang="en-US"/>
              <a:t>Comprehensive Plan Update | </a:t>
            </a:r>
            <a:fld id="{231291C4-8129-4EAE-A095-112AE80CD8B2}" type="slidenum">
              <a:rPr lang="en-US"/>
              <a:pPr/>
              <a:t>‹#›</a:t>
            </a:fld>
            <a:endParaRPr lang="en-US"/>
          </a:p>
        </p:txBody>
      </p:sp>
    </p:spTree>
    <p:extLst>
      <p:ext uri="{BB962C8B-B14F-4D97-AF65-F5344CB8AC3E}">
        <p14:creationId xmlns:p14="http://schemas.microsoft.com/office/powerpoint/2010/main" val="206383325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r>
              <a:rPr lang="en-US"/>
              <a:t>Comprehensive Plan Update | </a:t>
            </a:r>
            <a:fld id="{6F5F15A2-016A-451E-A4A4-E74171D9AA14}" type="slidenum">
              <a:rPr lang="en-US"/>
              <a:pPr/>
              <a:t>‹#›</a:t>
            </a:fld>
            <a:endParaRPr lang="en-US"/>
          </a:p>
        </p:txBody>
      </p:sp>
    </p:spTree>
    <p:extLst>
      <p:ext uri="{BB962C8B-B14F-4D97-AF65-F5344CB8AC3E}">
        <p14:creationId xmlns:p14="http://schemas.microsoft.com/office/powerpoint/2010/main" val="267146830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4.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userDrawn="1"/>
        </p:nvSpPr>
        <p:spPr bwMode="auto">
          <a:xfrm>
            <a:off x="0" y="0"/>
            <a:ext cx="9144000" cy="6705600"/>
          </a:xfrm>
          <a:prstGeom prst="rect">
            <a:avLst/>
          </a:prstGeom>
          <a:gradFill rotWithShape="1">
            <a:gsLst>
              <a:gs pos="0">
                <a:schemeClr val="bg1">
                  <a:alpha val="3999"/>
                </a:schemeClr>
              </a:gs>
              <a:gs pos="100000">
                <a:srgbClr val="CCD5DE">
                  <a:alpha val="77000"/>
                </a:srgbClr>
              </a:gs>
            </a:gsLst>
            <a:path path="shape">
              <a:fillToRect l="50000" t="50000" r="50000" b="50000"/>
            </a:path>
          </a:gradFill>
          <a:ln w="9525">
            <a:noFill/>
            <a:miter lim="800000"/>
            <a:headEnd/>
            <a:tailEnd/>
          </a:ln>
          <a:effectLst/>
        </p:spPr>
        <p:txBody>
          <a:bodyPr wrap="none" anchor="ctr"/>
          <a:lstStyle/>
          <a:p>
            <a:pPr algn="l" eaLnBrk="1" hangingPunct="1">
              <a:spcBef>
                <a:spcPct val="0"/>
              </a:spcBef>
              <a:buClrTx/>
              <a:buSzTx/>
              <a:buFontTx/>
              <a:buNone/>
              <a:defRPr/>
            </a:pPr>
            <a:endParaRPr lang="en-US" sz="1800">
              <a:latin typeface="Arial" charset="0"/>
              <a:ea typeface="+mn-ea"/>
            </a:endParaRPr>
          </a:p>
        </p:txBody>
      </p:sp>
      <p:pic>
        <p:nvPicPr>
          <p:cNvPr id="1027" name="Picture 14" descr="ppt_backgrd_bars"/>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6311900"/>
            <a:ext cx="91440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304800" y="274638"/>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304800" y="1600200"/>
            <a:ext cx="8610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3810000" y="6477000"/>
            <a:ext cx="5334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SzTx/>
              <a:buFontTx/>
              <a:buNone/>
              <a:defRPr sz="1200" b="1">
                <a:solidFill>
                  <a:schemeClr val="bg1"/>
                </a:solidFill>
              </a:defRPr>
            </a:lvl1pPr>
          </a:lstStyle>
          <a:p>
            <a:r>
              <a:rPr lang="en-US"/>
              <a:t>Comprehensive Plan Update | </a:t>
            </a:r>
            <a:fld id="{D30F6765-B9B1-47C4-BF39-C711537D982B}" type="slidenum">
              <a:rPr lang="en-US"/>
              <a:pPr/>
              <a:t>‹#›</a:t>
            </a:fld>
            <a:endParaRPr lang="en-US"/>
          </a:p>
        </p:txBody>
      </p:sp>
      <p:sp>
        <p:nvSpPr>
          <p:cNvPr id="1031" name="Rectangle 7"/>
          <p:cNvSpPr>
            <a:spLocks noChangeArrowheads="1"/>
          </p:cNvSpPr>
          <p:nvPr userDrawn="1"/>
        </p:nvSpPr>
        <p:spPr bwMode="auto">
          <a:xfrm>
            <a:off x="0" y="0"/>
            <a:ext cx="9144000" cy="76200"/>
          </a:xfrm>
          <a:prstGeom prst="rect">
            <a:avLst/>
          </a:prstGeom>
          <a:solidFill>
            <a:schemeClr val="accent2"/>
          </a:solidFill>
          <a:ln w="9525">
            <a:noFill/>
            <a:miter lim="800000"/>
            <a:headEnd/>
            <a:tailEnd/>
          </a:ln>
          <a:effectLst/>
        </p:spPr>
        <p:txBody>
          <a:bodyPr wrap="none" anchor="ctr"/>
          <a:lstStyle/>
          <a:p>
            <a:pPr algn="l" eaLnBrk="1" hangingPunct="1">
              <a:spcBef>
                <a:spcPct val="0"/>
              </a:spcBef>
              <a:buClrTx/>
              <a:buSzTx/>
              <a:buFontTx/>
              <a:buNone/>
              <a:defRPr/>
            </a:pPr>
            <a:endParaRPr lang="en-US" sz="1800">
              <a:latin typeface="Arial" charset="0"/>
              <a:ea typeface="+mn-ea"/>
            </a:endParaRPr>
          </a:p>
        </p:txBody>
      </p:sp>
    </p:spTree>
  </p:cSld>
  <p:clrMap bg1="lt1" tx1="dk1" bg2="lt2" tx2="dk2" accent1="accent1" accent2="accent2" accent3="accent3" accent4="accent4" accent5="accent5" accent6="accent6" hlink="hlink" folHlink="folHlink"/>
  <p:sldLayoutIdLst>
    <p:sldLayoutId id="2147483800"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803" r:id="rId15"/>
  </p:sldLayoutIdLst>
  <p:transition spd="med"/>
  <p:hf hdr="0" ftr="0" dt="0"/>
  <p:txStyles>
    <p:titleStyle>
      <a:lvl1pPr algn="ctr" rtl="0" eaLnBrk="0" fontAlgn="base" hangingPunct="0">
        <a:spcBef>
          <a:spcPct val="0"/>
        </a:spcBef>
        <a:spcAft>
          <a:spcPct val="0"/>
        </a:spcAft>
        <a:defRPr sz="4000" b="1">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p:titleStyle>
    <p:bodyStyle>
      <a:lvl1pPr marL="342900" indent="-342900" algn="l" rtl="0" eaLnBrk="0" fontAlgn="base" hangingPunct="0">
        <a:spcBef>
          <a:spcPct val="20000"/>
        </a:spcBef>
        <a:spcAft>
          <a:spcPct val="0"/>
        </a:spcAft>
        <a:buClr>
          <a:schemeClr val="accent2"/>
        </a:buClr>
        <a:buSzPct val="115000"/>
        <a:buFont typeface="Wingdings" panose="05000000000000000000" pitchFamily="2" charset="2"/>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115000"/>
        <a:buFont typeface="Wingdings" panose="05000000000000000000" pitchFamily="2" charset="2"/>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2"/>
        </a:buClr>
        <a:buSzPct val="11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2"/>
        </a:buClr>
        <a:buSzPct val="11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2"/>
        </a:buClr>
        <a:buSzPct val="11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2"/>
        </a:buClr>
        <a:buSzPct val="11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2"/>
        </a:buClr>
        <a:buSzPct val="11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386" name="Picture 15" descr="ppt_dark_backgrds"/>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525" y="6245225"/>
            <a:ext cx="91535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a:spLocks noGrp="1" noChangeArrowheads="1"/>
          </p:cNvSpPr>
          <p:nvPr>
            <p:ph type="title"/>
          </p:nvPr>
        </p:nvSpPr>
        <p:spPr bwMode="auto">
          <a:xfrm>
            <a:off x="304800" y="274638"/>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8" name="Rectangle 3"/>
          <p:cNvSpPr>
            <a:spLocks noGrp="1" noChangeArrowheads="1"/>
          </p:cNvSpPr>
          <p:nvPr>
            <p:ph type="body" idx="1"/>
          </p:nvPr>
        </p:nvSpPr>
        <p:spPr bwMode="auto">
          <a:xfrm>
            <a:off x="304800" y="1600200"/>
            <a:ext cx="8610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03" name="Rectangle 7"/>
          <p:cNvSpPr>
            <a:spLocks noGrp="1" noChangeArrowheads="1"/>
          </p:cNvSpPr>
          <p:nvPr>
            <p:ph type="sldNum" sz="quarter" idx="4"/>
          </p:nvPr>
        </p:nvSpPr>
        <p:spPr bwMode="auto">
          <a:xfrm>
            <a:off x="3810000" y="6477000"/>
            <a:ext cx="5334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SzTx/>
              <a:buFontTx/>
              <a:buNone/>
              <a:defRPr sz="1200" b="1"/>
            </a:lvl1pPr>
          </a:lstStyle>
          <a:p>
            <a:r>
              <a:rPr lang="en-US"/>
              <a:t>Comprehensive Plan Update Overview | </a:t>
            </a:r>
            <a:fld id="{06737D20-73AE-4A47-A6A9-211836EA987F}" type="slidenum">
              <a:rPr lang="en-US"/>
              <a:pPr/>
              <a:t>‹#›</a:t>
            </a:fld>
            <a:endParaRPr lang="en-US"/>
          </a:p>
        </p:txBody>
      </p:sp>
      <p:sp>
        <p:nvSpPr>
          <p:cNvPr id="29707" name="Rectangle 11"/>
          <p:cNvSpPr>
            <a:spLocks noChangeArrowheads="1"/>
          </p:cNvSpPr>
          <p:nvPr userDrawn="1"/>
        </p:nvSpPr>
        <p:spPr bwMode="auto">
          <a:xfrm>
            <a:off x="0" y="0"/>
            <a:ext cx="9144000" cy="76200"/>
          </a:xfrm>
          <a:prstGeom prst="rect">
            <a:avLst/>
          </a:prstGeom>
          <a:solidFill>
            <a:schemeClr val="accent2"/>
          </a:solidFill>
          <a:ln w="9525">
            <a:noFill/>
            <a:miter lim="800000"/>
            <a:headEnd/>
            <a:tailEnd/>
          </a:ln>
          <a:effectLst/>
        </p:spPr>
        <p:txBody>
          <a:bodyPr wrap="none" anchor="ctr"/>
          <a:lstStyle/>
          <a:p>
            <a:pPr algn="l" eaLnBrk="1" hangingPunct="1">
              <a:spcBef>
                <a:spcPct val="0"/>
              </a:spcBef>
              <a:buClrTx/>
              <a:buSzTx/>
              <a:buFontTx/>
              <a:buNone/>
              <a:defRPr/>
            </a:pPr>
            <a:endParaRPr lang="en-US" sz="1800">
              <a:latin typeface="Arial" charset="0"/>
              <a:ea typeface="+mn-ea"/>
            </a:endParaRPr>
          </a:p>
        </p:txBody>
      </p:sp>
    </p:spTree>
  </p:cSld>
  <p:clrMap bg1="dk2" tx1="lt1" bg2="dk1" tx2="lt2" accent1="accent1" accent2="accent2" accent3="accent3" accent4="accent4" accent5="accent5" accent6="accent6" hlink="hlink" folHlink="folHlink"/>
  <p:sldLayoutIdLst>
    <p:sldLayoutId id="2147483801"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ransition spd="med"/>
  <p:hf hdr="0" ftr="0" dt="0"/>
  <p:txStyles>
    <p:titleStyle>
      <a:lvl1pPr algn="ctr" rtl="0" eaLnBrk="0" fontAlgn="base" hangingPunct="0">
        <a:spcBef>
          <a:spcPct val="0"/>
        </a:spcBef>
        <a:spcAft>
          <a:spcPct val="0"/>
        </a:spcAft>
        <a:defRPr sz="4000" b="1">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SzPct val="115000"/>
        <a:buFont typeface="Wingdings" panose="05000000000000000000" pitchFamily="2" charset="2"/>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15000"/>
        <a:buFont typeface="Wingdings" panose="05000000000000000000" pitchFamily="2" charset="2"/>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SzPct val="11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SzPct val="115000"/>
        <a:buFont typeface="Wingdings" panose="05000000000000000000" pitchFamily="2" charset="2"/>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115000"/>
        <a:buFont typeface="Wingdings" panose="05000000000000000000" pitchFamily="2" charset="2"/>
        <a:buChar char="§"/>
        <a:defRPr sz="2000">
          <a:solidFill>
            <a:schemeClr val="tx1"/>
          </a:solidFill>
          <a:latin typeface="+mn-lt"/>
          <a:ea typeface="ＭＳ Ｐゴシック" charset="-128"/>
        </a:defRPr>
      </a:lvl5pPr>
      <a:lvl6pPr marL="2514600" indent="-228600" algn="l" rtl="0" fontAlgn="base">
        <a:spcBef>
          <a:spcPct val="20000"/>
        </a:spcBef>
        <a:spcAft>
          <a:spcPct val="0"/>
        </a:spcAft>
        <a:buSzPct val="11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11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11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11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8674" name="Picture 12" descr="ppt_backgrd_bars"/>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311900"/>
            <a:ext cx="91440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2"/>
          <p:cNvSpPr>
            <a:spLocks noGrp="1" noChangeArrowheads="1"/>
          </p:cNvSpPr>
          <p:nvPr>
            <p:ph type="title"/>
          </p:nvPr>
        </p:nvSpPr>
        <p:spPr bwMode="auto">
          <a:xfrm>
            <a:off x="304800" y="274638"/>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6" name="Rectangle 3"/>
          <p:cNvSpPr>
            <a:spLocks noGrp="1" noChangeArrowheads="1"/>
          </p:cNvSpPr>
          <p:nvPr>
            <p:ph type="body" idx="1"/>
          </p:nvPr>
        </p:nvSpPr>
        <p:spPr bwMode="auto">
          <a:xfrm>
            <a:off x="304800" y="1600200"/>
            <a:ext cx="8610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07" name="Rectangle 7"/>
          <p:cNvSpPr>
            <a:spLocks noGrp="1" noChangeArrowheads="1"/>
          </p:cNvSpPr>
          <p:nvPr>
            <p:ph type="sldNum" sz="quarter" idx="4"/>
          </p:nvPr>
        </p:nvSpPr>
        <p:spPr bwMode="auto">
          <a:xfrm>
            <a:off x="3810000" y="6477000"/>
            <a:ext cx="5334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SzTx/>
              <a:buFontTx/>
              <a:buNone/>
              <a:defRPr sz="1200" b="1">
                <a:solidFill>
                  <a:schemeClr val="bg1"/>
                </a:solidFill>
              </a:defRPr>
            </a:lvl1pPr>
          </a:lstStyle>
          <a:p>
            <a:r>
              <a:rPr lang="en-US"/>
              <a:t>Comprehensive Plan Update Overview | </a:t>
            </a:r>
            <a:fld id="{387425B1-EBEB-43A8-B45B-80A69A5CC7C9}" type="slidenum">
              <a:rPr lang="en-US"/>
              <a:pPr/>
              <a:t>‹#›</a:t>
            </a:fld>
            <a:endParaRPr lang="en-US"/>
          </a:p>
        </p:txBody>
      </p:sp>
      <p:sp>
        <p:nvSpPr>
          <p:cNvPr id="51210" name="Rectangle 10"/>
          <p:cNvSpPr>
            <a:spLocks noChangeArrowheads="1"/>
          </p:cNvSpPr>
          <p:nvPr userDrawn="1"/>
        </p:nvSpPr>
        <p:spPr bwMode="auto">
          <a:xfrm>
            <a:off x="0" y="0"/>
            <a:ext cx="9144000" cy="76200"/>
          </a:xfrm>
          <a:prstGeom prst="rect">
            <a:avLst/>
          </a:prstGeom>
          <a:solidFill>
            <a:schemeClr val="accent2"/>
          </a:solidFill>
          <a:ln w="9525">
            <a:noFill/>
            <a:miter lim="800000"/>
            <a:headEnd/>
            <a:tailEnd/>
          </a:ln>
          <a:effectLst/>
        </p:spPr>
        <p:txBody>
          <a:bodyPr wrap="none" anchor="ctr"/>
          <a:lstStyle/>
          <a:p>
            <a:pPr algn="l" eaLnBrk="1" hangingPunct="1">
              <a:spcBef>
                <a:spcPct val="0"/>
              </a:spcBef>
              <a:buClrTx/>
              <a:buSzTx/>
              <a:buFontTx/>
              <a:buNone/>
              <a:defRPr/>
            </a:pPr>
            <a:endParaRPr lang="en-US" sz="1800">
              <a:latin typeface="Arial" charset="0"/>
              <a:ea typeface="+mn-ea"/>
            </a:endParaRPr>
          </a:p>
        </p:txBody>
      </p:sp>
    </p:spTree>
  </p:cSld>
  <p:clrMap bg1="lt1" tx1="dk1" bg2="lt2" tx2="dk2" accent1="accent1" accent2="accent2" accent3="accent3" accent4="accent4" accent5="accent5" accent6="accent6" hlink="hlink" folHlink="folHlink"/>
  <p:sldLayoutIdLst>
    <p:sldLayoutId id="2147483802"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ransition spd="med"/>
  <p:hf hdr="0" ftr="0" dt="0"/>
  <p:txStyles>
    <p:titleStyle>
      <a:lvl1pPr algn="ctr" rtl="0" eaLnBrk="0" fontAlgn="base" hangingPunct="0">
        <a:spcBef>
          <a:spcPct val="0"/>
        </a:spcBef>
        <a:spcAft>
          <a:spcPct val="0"/>
        </a:spcAft>
        <a:defRPr sz="4000" b="1">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2"/>
        </a:buClr>
        <a:buSzPct val="115000"/>
        <a:buFont typeface="Wingdings" panose="05000000000000000000" pitchFamily="2" charset="2"/>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115000"/>
        <a:buFont typeface="Wingdings" panose="05000000000000000000" pitchFamily="2" charset="2"/>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2"/>
        </a:buClr>
        <a:buSzPct val="11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2"/>
        </a:buClr>
        <a:buSzPct val="11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2"/>
        </a:buClr>
        <a:buSzPct val="11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2"/>
        </a:buClr>
        <a:buSzPct val="11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2"/>
        </a:buClr>
        <a:buSzPct val="11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638175" y="1530350"/>
            <a:ext cx="7772400" cy="3925888"/>
          </a:xfrm>
        </p:spPr>
        <p:txBody>
          <a:bodyPr/>
          <a:lstStyle/>
          <a:p>
            <a:pPr eaLnBrk="1" hangingPunct="1">
              <a:lnSpc>
                <a:spcPct val="150000"/>
              </a:lnSpc>
            </a:pPr>
            <a:r>
              <a:rPr lang="en-US" sz="3600" dirty="0">
                <a:solidFill>
                  <a:schemeClr val="tx1"/>
                </a:solidFill>
              </a:rPr>
              <a:t>Portland in 2035</a:t>
            </a:r>
            <a:br>
              <a:rPr lang="en-US" sz="3600" dirty="0">
                <a:solidFill>
                  <a:schemeClr val="tx1"/>
                </a:solidFill>
              </a:rPr>
            </a:br>
            <a:r>
              <a:rPr lang="en-US" sz="2800" dirty="0">
                <a:solidFill>
                  <a:schemeClr val="tx1"/>
                </a:solidFill>
              </a:rPr>
              <a:t>Portland Public Schools</a:t>
            </a:r>
            <a:br>
              <a:rPr lang="en-US" sz="3600" dirty="0">
                <a:solidFill>
                  <a:schemeClr val="tx1"/>
                </a:solidFill>
              </a:rPr>
            </a:br>
            <a:r>
              <a:rPr lang="en-US" sz="2400" b="0" dirty="0">
                <a:solidFill>
                  <a:schemeClr val="tx2"/>
                </a:solidFill>
                <a:ea typeface="ＭＳ Ｐゴシック" panose="020B0600070205080204" pitchFamily="34" charset="-128"/>
              </a:rPr>
              <a:t>1/15/19</a:t>
            </a:r>
            <a:endParaRPr lang="en-US" sz="2400" dirty="0">
              <a:solidFill>
                <a:schemeClr val="tx2"/>
              </a:solidFill>
              <a:ea typeface="ＭＳ Ｐゴシック" panose="020B0600070205080204" pitchFamily="34" charset="-128"/>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EC0EB4-4DB9-4540-95C2-DBF5B9A9430A}"/>
              </a:ext>
            </a:extLst>
          </p:cNvPr>
          <p:cNvSpPr>
            <a:spLocks noGrp="1"/>
          </p:cNvSpPr>
          <p:nvPr>
            <p:ph type="sldNum" sz="quarter" idx="10"/>
          </p:nvPr>
        </p:nvSpPr>
        <p:spPr/>
        <p:txBody>
          <a:bodyPr/>
          <a:lstStyle/>
          <a:p>
            <a:r>
              <a:rPr lang="en-US"/>
              <a:t>Comprehensive Plan Update Overview | </a:t>
            </a:r>
            <a:fld id="{5C3DDEBE-26E6-42BC-9F5A-5A0194A6DF16}" type="slidenum">
              <a:rPr lang="en-US" smtClean="0"/>
              <a:pPr/>
              <a:t>10</a:t>
            </a:fld>
            <a:endParaRPr lang="en-US"/>
          </a:p>
        </p:txBody>
      </p:sp>
      <p:pic>
        <p:nvPicPr>
          <p:cNvPr id="5122" name="Picture 2" descr="Graph comparing 2010-2017 forecasted and actual data">
            <a:extLst>
              <a:ext uri="{FF2B5EF4-FFF2-40B4-BE49-F238E27FC236}">
                <a16:creationId xmlns:a16="http://schemas.microsoft.com/office/drawing/2014/main" id="{9A5259BD-3120-4178-90C0-59B30E624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614" y="230107"/>
            <a:ext cx="6504342" cy="5897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14761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BPS Policy Framework | </a:t>
            </a:r>
            <a:fld id="{1F11FA95-EAC9-48D1-807F-D26F26ADB0B0}" type="slidenum">
              <a:rPr lang="en-US" smtClean="0"/>
              <a:pPr/>
              <a:t>11</a:t>
            </a:fld>
            <a:endParaRPr lang="en-US" dirty="0"/>
          </a:p>
        </p:txBody>
      </p:sp>
      <p:pic>
        <p:nvPicPr>
          <p:cNvPr id="5" name="Picture 4"/>
          <p:cNvPicPr>
            <a:picLocks noChangeAspect="1"/>
          </p:cNvPicPr>
          <p:nvPr/>
        </p:nvPicPr>
        <p:blipFill>
          <a:blip r:embed="rId2"/>
          <a:stretch>
            <a:fillRect/>
          </a:stretch>
        </p:blipFill>
        <p:spPr>
          <a:xfrm>
            <a:off x="0" y="119071"/>
            <a:ext cx="9144000" cy="6119344"/>
          </a:xfrm>
          <a:prstGeom prst="rect">
            <a:avLst/>
          </a:prstGeom>
        </p:spPr>
      </p:pic>
    </p:spTree>
    <p:extLst>
      <p:ext uri="{BB962C8B-B14F-4D97-AF65-F5344CB8AC3E}">
        <p14:creationId xmlns:p14="http://schemas.microsoft.com/office/powerpoint/2010/main" val="295613391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8" descr="image003">
            <a:extLst>
              <a:ext uri="{FF2B5EF4-FFF2-40B4-BE49-F238E27FC236}">
                <a16:creationId xmlns:a16="http://schemas.microsoft.com/office/drawing/2014/main" id="{D606D070-1224-46E1-B2A3-379E46055C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632" y="643466"/>
            <a:ext cx="8162735" cy="55710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AD74347F-121D-4E84-95BB-83B20C11DAE0}"/>
              </a:ext>
            </a:extLst>
          </p:cNvPr>
          <p:cNvSpPr>
            <a:spLocks noGrp="1"/>
          </p:cNvSpPr>
          <p:nvPr>
            <p:ph type="sldNum" sz="quarter" idx="10"/>
          </p:nvPr>
        </p:nvSpPr>
        <p:spPr>
          <a:xfrm>
            <a:off x="6457950" y="6356350"/>
            <a:ext cx="2057400" cy="365125"/>
          </a:xfrm>
        </p:spPr>
        <p:txBody>
          <a:bodyPr>
            <a:normAutofit/>
          </a:bodyPr>
          <a:lstStyle/>
          <a:p>
            <a:pPr>
              <a:lnSpc>
                <a:spcPct val="90000"/>
              </a:lnSpc>
              <a:spcAft>
                <a:spcPts val="600"/>
              </a:spcAft>
              <a:defRPr/>
            </a:pPr>
            <a:r>
              <a:rPr lang="en-US" sz="900"/>
              <a:t>Residential Infill SAC Meeting| </a:t>
            </a:r>
            <a:fld id="{E007ACF2-4744-4192-A071-5BDDF650346A}" type="slidenum">
              <a:rPr lang="en-US" sz="900" smtClean="0"/>
              <a:pPr>
                <a:lnSpc>
                  <a:spcPct val="90000"/>
                </a:lnSpc>
                <a:spcAft>
                  <a:spcPts val="600"/>
                </a:spcAft>
                <a:defRPr/>
              </a:pPr>
              <a:t>12</a:t>
            </a:fld>
            <a:endParaRPr lang="en-US" sz="900"/>
          </a:p>
        </p:txBody>
      </p:sp>
    </p:spTree>
    <p:extLst>
      <p:ext uri="{BB962C8B-B14F-4D97-AF65-F5344CB8AC3E}">
        <p14:creationId xmlns:p14="http://schemas.microsoft.com/office/powerpoint/2010/main" val="113670066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9" descr="image001">
            <a:extLst>
              <a:ext uri="{FF2B5EF4-FFF2-40B4-BE49-F238E27FC236}">
                <a16:creationId xmlns:a16="http://schemas.microsoft.com/office/drawing/2014/main" id="{FF40A36C-CCBB-4450-A773-F3A0FF0922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1108265"/>
            <a:ext cx="8178799" cy="46414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D4528DDD-E16A-4E36-AB57-BD2126B3A940}"/>
              </a:ext>
            </a:extLst>
          </p:cNvPr>
          <p:cNvSpPr>
            <a:spLocks noGrp="1"/>
          </p:cNvSpPr>
          <p:nvPr>
            <p:ph type="sldNum" sz="quarter" idx="10"/>
          </p:nvPr>
        </p:nvSpPr>
        <p:spPr>
          <a:xfrm>
            <a:off x="6457950" y="6356350"/>
            <a:ext cx="2057400" cy="365125"/>
          </a:xfrm>
        </p:spPr>
        <p:txBody>
          <a:bodyPr>
            <a:normAutofit/>
          </a:bodyPr>
          <a:lstStyle/>
          <a:p>
            <a:pPr>
              <a:lnSpc>
                <a:spcPct val="90000"/>
              </a:lnSpc>
              <a:spcAft>
                <a:spcPts val="600"/>
              </a:spcAft>
              <a:defRPr/>
            </a:pPr>
            <a:r>
              <a:rPr lang="en-US" sz="900"/>
              <a:t>Residential Infill SAC Meeting| </a:t>
            </a:r>
            <a:fld id="{E007ACF2-4744-4192-A071-5BDDF650346A}" type="slidenum">
              <a:rPr lang="en-US" sz="900" smtClean="0"/>
              <a:pPr>
                <a:lnSpc>
                  <a:spcPct val="90000"/>
                </a:lnSpc>
                <a:spcAft>
                  <a:spcPts val="600"/>
                </a:spcAft>
                <a:defRPr/>
              </a:pPr>
              <a:t>13</a:t>
            </a:fld>
            <a:endParaRPr lang="en-US" sz="900"/>
          </a:p>
        </p:txBody>
      </p:sp>
    </p:spTree>
    <p:extLst>
      <p:ext uri="{BB962C8B-B14F-4D97-AF65-F5344CB8AC3E}">
        <p14:creationId xmlns:p14="http://schemas.microsoft.com/office/powerpoint/2010/main" val="353030164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7A36-F99B-42EE-BC0A-709C900BC0C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A8E6EF3-E24E-4D9A-9F6B-87B3A99E9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61853680-606C-4BC8-83E1-9EE0FD6C6ABB}"/>
              </a:ext>
            </a:extLst>
          </p:cNvPr>
          <p:cNvSpPr txBox="1"/>
          <p:nvPr/>
        </p:nvSpPr>
        <p:spPr>
          <a:xfrm>
            <a:off x="4812823" y="6077029"/>
            <a:ext cx="4031873" cy="523220"/>
          </a:xfrm>
          <a:prstGeom prst="rect">
            <a:avLst/>
          </a:prstGeom>
          <a:noFill/>
        </p:spPr>
        <p:txBody>
          <a:bodyPr wrap="none" rtlCol="0">
            <a:spAutoFit/>
          </a:bodyPr>
          <a:lstStyle/>
          <a:p>
            <a:pPr>
              <a:buNone/>
            </a:pPr>
            <a:r>
              <a:rPr lang="en-US" sz="2800" dirty="0">
                <a:solidFill>
                  <a:schemeClr val="bg1">
                    <a:lumMod val="85000"/>
                  </a:schemeClr>
                </a:solidFill>
                <a:latin typeface="Bahnschrift SemiLight Condensed" panose="020B0502040204020203" pitchFamily="34" charset="0"/>
              </a:rPr>
              <a:t>advance slide to begin animation</a:t>
            </a:r>
          </a:p>
        </p:txBody>
      </p:sp>
    </p:spTree>
    <p:extLst>
      <p:ext uri="{BB962C8B-B14F-4D97-AF65-F5344CB8AC3E}">
        <p14:creationId xmlns:p14="http://schemas.microsoft.com/office/powerpoint/2010/main" val="2001440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90CA06-9823-4331-8EFB-0C361359BD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1" cy="6858000"/>
          </a:xfrm>
          <a:prstGeom prst="rect">
            <a:avLst/>
          </a:prstGeom>
        </p:spPr>
      </p:pic>
      <p:sp>
        <p:nvSpPr>
          <p:cNvPr id="4" name="Slide Number Placeholder 3">
            <a:extLst>
              <a:ext uri="{FF2B5EF4-FFF2-40B4-BE49-F238E27FC236}">
                <a16:creationId xmlns:a16="http://schemas.microsoft.com/office/drawing/2014/main" id="{32CC80A0-D175-46A8-9CBB-E333DEC63654}"/>
              </a:ext>
            </a:extLst>
          </p:cNvPr>
          <p:cNvSpPr txBox="1">
            <a:spLocks/>
          </p:cNvSpPr>
          <p:nvPr/>
        </p:nvSpPr>
        <p:spPr bwMode="auto">
          <a:xfrm>
            <a:off x="3810001" y="6324596"/>
            <a:ext cx="5334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buClrTx/>
              <a:buSzTx/>
              <a:buFontTx/>
              <a:buNone/>
              <a:defRPr sz="1200" b="1" kern="1200">
                <a:solidFill>
                  <a:schemeClr val="bg1"/>
                </a:solidFill>
                <a:latin typeface="Trebuchet MS" panose="020B0603020202020204" pitchFamily="34" charset="0"/>
                <a:ea typeface="ＭＳ Ｐゴシック" panose="020B0600070205080204" pitchFamily="34" charset="-128"/>
                <a:cs typeface="+mn-cs"/>
              </a:defRPr>
            </a:lvl1pPr>
            <a:lvl2pPr marL="457200" algn="ctr" rtl="0" eaLnBrk="0" fontAlgn="base" hangingPunct="0">
              <a:spcBef>
                <a:spcPct val="20000"/>
              </a:spcBef>
              <a:spcAft>
                <a:spcPct val="0"/>
              </a:spcAft>
              <a:buClr>
                <a:schemeClr val="accent2"/>
              </a:buClr>
              <a:buSzPct val="115000"/>
              <a:buFont typeface="Wingdings" panose="05000000000000000000" pitchFamily="2" charset="2"/>
              <a:buChar char="§"/>
              <a:defRPr sz="3200" kern="1200">
                <a:solidFill>
                  <a:schemeClr val="tx1"/>
                </a:solidFill>
                <a:latin typeface="Trebuchet MS" panose="020B0603020202020204" pitchFamily="34" charset="0"/>
                <a:ea typeface="ＭＳ Ｐゴシック" panose="020B0600070205080204" pitchFamily="34" charset="-128"/>
                <a:cs typeface="+mn-cs"/>
              </a:defRPr>
            </a:lvl2pPr>
            <a:lvl3pPr marL="914400" algn="ctr" rtl="0" eaLnBrk="0" fontAlgn="base" hangingPunct="0">
              <a:spcBef>
                <a:spcPct val="20000"/>
              </a:spcBef>
              <a:spcAft>
                <a:spcPct val="0"/>
              </a:spcAft>
              <a:buClr>
                <a:schemeClr val="accent2"/>
              </a:buClr>
              <a:buSzPct val="115000"/>
              <a:buFont typeface="Wingdings" panose="05000000000000000000" pitchFamily="2" charset="2"/>
              <a:buChar char="§"/>
              <a:defRPr sz="3200" kern="1200">
                <a:solidFill>
                  <a:schemeClr val="tx1"/>
                </a:solidFill>
                <a:latin typeface="Trebuchet MS" panose="020B0603020202020204" pitchFamily="34" charset="0"/>
                <a:ea typeface="ＭＳ Ｐゴシック" panose="020B0600070205080204" pitchFamily="34" charset="-128"/>
                <a:cs typeface="+mn-cs"/>
              </a:defRPr>
            </a:lvl3pPr>
            <a:lvl4pPr marL="1371600" algn="ctr" rtl="0" eaLnBrk="0" fontAlgn="base" hangingPunct="0">
              <a:spcBef>
                <a:spcPct val="20000"/>
              </a:spcBef>
              <a:spcAft>
                <a:spcPct val="0"/>
              </a:spcAft>
              <a:buClr>
                <a:schemeClr val="accent2"/>
              </a:buClr>
              <a:buSzPct val="115000"/>
              <a:buFont typeface="Wingdings" panose="05000000000000000000" pitchFamily="2" charset="2"/>
              <a:buChar char="§"/>
              <a:defRPr sz="3200" kern="1200">
                <a:solidFill>
                  <a:schemeClr val="tx1"/>
                </a:solidFill>
                <a:latin typeface="Trebuchet MS" panose="020B0603020202020204" pitchFamily="34" charset="0"/>
                <a:ea typeface="ＭＳ Ｐゴシック" panose="020B0600070205080204" pitchFamily="34" charset="-128"/>
                <a:cs typeface="+mn-cs"/>
              </a:defRPr>
            </a:lvl4pPr>
            <a:lvl5pPr marL="1828800" algn="ctr" rtl="0" eaLnBrk="0" fontAlgn="base" hangingPunct="0">
              <a:spcBef>
                <a:spcPct val="20000"/>
              </a:spcBef>
              <a:spcAft>
                <a:spcPct val="0"/>
              </a:spcAft>
              <a:buClr>
                <a:schemeClr val="accent2"/>
              </a:buClr>
              <a:buSzPct val="115000"/>
              <a:buFont typeface="Wingdings" panose="05000000000000000000" pitchFamily="2" charset="2"/>
              <a:buChar char="§"/>
              <a:defRPr sz="3200" kern="1200">
                <a:solidFill>
                  <a:schemeClr val="tx1"/>
                </a:solidFill>
                <a:latin typeface="Trebuchet MS" panose="020B0603020202020204" pitchFamily="34" charset="0"/>
                <a:ea typeface="ＭＳ Ｐゴシック" panose="020B0600070205080204" pitchFamily="34" charset="-128"/>
                <a:cs typeface="+mn-cs"/>
              </a:defRPr>
            </a:lvl5pPr>
            <a:lvl6pPr marL="2286000" algn="l" defTabSz="914400" rtl="0" eaLnBrk="1" latinLnBrk="0" hangingPunct="1">
              <a:defRPr sz="3200" kern="1200">
                <a:solidFill>
                  <a:schemeClr val="tx1"/>
                </a:solidFill>
                <a:latin typeface="Trebuchet MS" panose="020B0603020202020204" pitchFamily="34" charset="0"/>
                <a:ea typeface="ＭＳ Ｐゴシック" panose="020B0600070205080204" pitchFamily="34" charset="-128"/>
                <a:cs typeface="+mn-cs"/>
              </a:defRPr>
            </a:lvl6pPr>
            <a:lvl7pPr marL="2743200" algn="l" defTabSz="914400" rtl="0" eaLnBrk="1" latinLnBrk="0" hangingPunct="1">
              <a:defRPr sz="3200" kern="1200">
                <a:solidFill>
                  <a:schemeClr val="tx1"/>
                </a:solidFill>
                <a:latin typeface="Trebuchet MS" panose="020B0603020202020204" pitchFamily="34" charset="0"/>
                <a:ea typeface="ＭＳ Ｐゴシック" panose="020B0600070205080204" pitchFamily="34" charset="-128"/>
                <a:cs typeface="+mn-cs"/>
              </a:defRPr>
            </a:lvl7pPr>
            <a:lvl8pPr marL="3200400" algn="l" defTabSz="914400" rtl="0" eaLnBrk="1" latinLnBrk="0" hangingPunct="1">
              <a:defRPr sz="3200" kern="1200">
                <a:solidFill>
                  <a:schemeClr val="tx1"/>
                </a:solidFill>
                <a:latin typeface="Trebuchet MS" panose="020B0603020202020204" pitchFamily="34" charset="0"/>
                <a:ea typeface="ＭＳ Ｐゴシック" panose="020B0600070205080204" pitchFamily="34" charset="-128"/>
                <a:cs typeface="+mn-cs"/>
              </a:defRPr>
            </a:lvl8pPr>
            <a:lvl9pPr marL="3657600" algn="l" defTabSz="914400" rtl="0" eaLnBrk="1" latinLnBrk="0" hangingPunct="1">
              <a:defRPr sz="3200" kern="1200">
                <a:solidFill>
                  <a:schemeClr val="tx1"/>
                </a:solidFill>
                <a:latin typeface="Trebuchet MS" panose="020B0603020202020204" pitchFamily="34" charset="0"/>
                <a:ea typeface="ＭＳ Ｐゴシック" panose="020B0600070205080204" pitchFamily="34" charset="-128"/>
                <a:cs typeface="+mn-cs"/>
              </a:defRPr>
            </a:lvl9pPr>
          </a:lstStyle>
          <a:p>
            <a:r>
              <a:rPr lang="en-US" dirty="0">
                <a:solidFill>
                  <a:schemeClr val="tx1">
                    <a:lumMod val="75000"/>
                    <a:lumOff val="25000"/>
                  </a:schemeClr>
                </a:solidFill>
              </a:rPr>
              <a:t>BPS Policy Framework | </a:t>
            </a:r>
            <a:fld id="{1F11FA95-EAC9-48D1-807F-D26F26ADB0B0}" type="slidenum">
              <a:rPr lang="en-US" smtClean="0">
                <a:solidFill>
                  <a:schemeClr val="tx1">
                    <a:lumMod val="75000"/>
                    <a:lumOff val="25000"/>
                  </a:schemeClr>
                </a:solidFill>
              </a:rPr>
              <a:pPr/>
              <a:t>15</a:t>
            </a:fld>
            <a:endParaRPr lang="en-US" dirty="0">
              <a:solidFill>
                <a:schemeClr val="tx1">
                  <a:lumMod val="75000"/>
                  <a:lumOff val="25000"/>
                </a:schemeClr>
              </a:solidFill>
            </a:endParaRPr>
          </a:p>
        </p:txBody>
      </p:sp>
    </p:spTree>
    <p:extLst>
      <p:ext uri="{BB962C8B-B14F-4D97-AF65-F5344CB8AC3E}">
        <p14:creationId xmlns:p14="http://schemas.microsoft.com/office/powerpoint/2010/main" val="168253313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7A36-F99B-42EE-BC0A-709C900BC0C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93C6202-B2E3-4581-8B17-3D5BE6967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3">
            <a:extLst>
              <a:ext uri="{FF2B5EF4-FFF2-40B4-BE49-F238E27FC236}">
                <a16:creationId xmlns:a16="http://schemas.microsoft.com/office/drawing/2014/main" id="{087BD078-2A37-4BF4-A5EA-CAB787DC9EA1}"/>
              </a:ext>
            </a:extLst>
          </p:cNvPr>
          <p:cNvSpPr txBox="1">
            <a:spLocks/>
          </p:cNvSpPr>
          <p:nvPr/>
        </p:nvSpPr>
        <p:spPr bwMode="auto">
          <a:xfrm>
            <a:off x="3810000" y="6324600"/>
            <a:ext cx="5334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buClrTx/>
              <a:buSzTx/>
              <a:buFontTx/>
              <a:buNone/>
              <a:defRPr sz="1200" b="1" kern="1200">
                <a:solidFill>
                  <a:schemeClr val="bg1"/>
                </a:solidFill>
                <a:latin typeface="Trebuchet MS" panose="020B0603020202020204" pitchFamily="34" charset="0"/>
                <a:ea typeface="ＭＳ Ｐゴシック" panose="020B0600070205080204" pitchFamily="34" charset="-128"/>
                <a:cs typeface="+mn-cs"/>
              </a:defRPr>
            </a:lvl1pPr>
            <a:lvl2pPr marL="457200" algn="ctr" rtl="0" eaLnBrk="0" fontAlgn="base" hangingPunct="0">
              <a:spcBef>
                <a:spcPct val="20000"/>
              </a:spcBef>
              <a:spcAft>
                <a:spcPct val="0"/>
              </a:spcAft>
              <a:buClr>
                <a:schemeClr val="accent2"/>
              </a:buClr>
              <a:buSzPct val="115000"/>
              <a:buFont typeface="Wingdings" panose="05000000000000000000" pitchFamily="2" charset="2"/>
              <a:buChar char="§"/>
              <a:defRPr sz="3200" kern="1200">
                <a:solidFill>
                  <a:schemeClr val="tx1"/>
                </a:solidFill>
                <a:latin typeface="Trebuchet MS" panose="020B0603020202020204" pitchFamily="34" charset="0"/>
                <a:ea typeface="ＭＳ Ｐゴシック" panose="020B0600070205080204" pitchFamily="34" charset="-128"/>
                <a:cs typeface="+mn-cs"/>
              </a:defRPr>
            </a:lvl2pPr>
            <a:lvl3pPr marL="914400" algn="ctr" rtl="0" eaLnBrk="0" fontAlgn="base" hangingPunct="0">
              <a:spcBef>
                <a:spcPct val="20000"/>
              </a:spcBef>
              <a:spcAft>
                <a:spcPct val="0"/>
              </a:spcAft>
              <a:buClr>
                <a:schemeClr val="accent2"/>
              </a:buClr>
              <a:buSzPct val="115000"/>
              <a:buFont typeface="Wingdings" panose="05000000000000000000" pitchFamily="2" charset="2"/>
              <a:buChar char="§"/>
              <a:defRPr sz="3200" kern="1200">
                <a:solidFill>
                  <a:schemeClr val="tx1"/>
                </a:solidFill>
                <a:latin typeface="Trebuchet MS" panose="020B0603020202020204" pitchFamily="34" charset="0"/>
                <a:ea typeface="ＭＳ Ｐゴシック" panose="020B0600070205080204" pitchFamily="34" charset="-128"/>
                <a:cs typeface="+mn-cs"/>
              </a:defRPr>
            </a:lvl3pPr>
            <a:lvl4pPr marL="1371600" algn="ctr" rtl="0" eaLnBrk="0" fontAlgn="base" hangingPunct="0">
              <a:spcBef>
                <a:spcPct val="20000"/>
              </a:spcBef>
              <a:spcAft>
                <a:spcPct val="0"/>
              </a:spcAft>
              <a:buClr>
                <a:schemeClr val="accent2"/>
              </a:buClr>
              <a:buSzPct val="115000"/>
              <a:buFont typeface="Wingdings" panose="05000000000000000000" pitchFamily="2" charset="2"/>
              <a:buChar char="§"/>
              <a:defRPr sz="3200" kern="1200">
                <a:solidFill>
                  <a:schemeClr val="tx1"/>
                </a:solidFill>
                <a:latin typeface="Trebuchet MS" panose="020B0603020202020204" pitchFamily="34" charset="0"/>
                <a:ea typeface="ＭＳ Ｐゴシック" panose="020B0600070205080204" pitchFamily="34" charset="-128"/>
                <a:cs typeface="+mn-cs"/>
              </a:defRPr>
            </a:lvl4pPr>
            <a:lvl5pPr marL="1828800" algn="ctr" rtl="0" eaLnBrk="0" fontAlgn="base" hangingPunct="0">
              <a:spcBef>
                <a:spcPct val="20000"/>
              </a:spcBef>
              <a:spcAft>
                <a:spcPct val="0"/>
              </a:spcAft>
              <a:buClr>
                <a:schemeClr val="accent2"/>
              </a:buClr>
              <a:buSzPct val="115000"/>
              <a:buFont typeface="Wingdings" panose="05000000000000000000" pitchFamily="2" charset="2"/>
              <a:buChar char="§"/>
              <a:defRPr sz="3200" kern="1200">
                <a:solidFill>
                  <a:schemeClr val="tx1"/>
                </a:solidFill>
                <a:latin typeface="Trebuchet MS" panose="020B0603020202020204" pitchFamily="34" charset="0"/>
                <a:ea typeface="ＭＳ Ｐゴシック" panose="020B0600070205080204" pitchFamily="34" charset="-128"/>
                <a:cs typeface="+mn-cs"/>
              </a:defRPr>
            </a:lvl5pPr>
            <a:lvl6pPr marL="2286000" algn="l" defTabSz="914400" rtl="0" eaLnBrk="1" latinLnBrk="0" hangingPunct="1">
              <a:defRPr sz="3200" kern="1200">
                <a:solidFill>
                  <a:schemeClr val="tx1"/>
                </a:solidFill>
                <a:latin typeface="Trebuchet MS" panose="020B0603020202020204" pitchFamily="34" charset="0"/>
                <a:ea typeface="ＭＳ Ｐゴシック" panose="020B0600070205080204" pitchFamily="34" charset="-128"/>
                <a:cs typeface="+mn-cs"/>
              </a:defRPr>
            </a:lvl6pPr>
            <a:lvl7pPr marL="2743200" algn="l" defTabSz="914400" rtl="0" eaLnBrk="1" latinLnBrk="0" hangingPunct="1">
              <a:defRPr sz="3200" kern="1200">
                <a:solidFill>
                  <a:schemeClr val="tx1"/>
                </a:solidFill>
                <a:latin typeface="Trebuchet MS" panose="020B0603020202020204" pitchFamily="34" charset="0"/>
                <a:ea typeface="ＭＳ Ｐゴシック" panose="020B0600070205080204" pitchFamily="34" charset="-128"/>
                <a:cs typeface="+mn-cs"/>
              </a:defRPr>
            </a:lvl7pPr>
            <a:lvl8pPr marL="3200400" algn="l" defTabSz="914400" rtl="0" eaLnBrk="1" latinLnBrk="0" hangingPunct="1">
              <a:defRPr sz="3200" kern="1200">
                <a:solidFill>
                  <a:schemeClr val="tx1"/>
                </a:solidFill>
                <a:latin typeface="Trebuchet MS" panose="020B0603020202020204" pitchFamily="34" charset="0"/>
                <a:ea typeface="ＭＳ Ｐゴシック" panose="020B0600070205080204" pitchFamily="34" charset="-128"/>
                <a:cs typeface="+mn-cs"/>
              </a:defRPr>
            </a:lvl8pPr>
            <a:lvl9pPr marL="3657600" algn="l" defTabSz="914400" rtl="0" eaLnBrk="1" latinLnBrk="0" hangingPunct="1">
              <a:defRPr sz="3200" kern="1200">
                <a:solidFill>
                  <a:schemeClr val="tx1"/>
                </a:solidFill>
                <a:latin typeface="Trebuchet MS" panose="020B0603020202020204" pitchFamily="34" charset="0"/>
                <a:ea typeface="ＭＳ Ｐゴシック" panose="020B0600070205080204" pitchFamily="34" charset="-128"/>
                <a:cs typeface="+mn-cs"/>
              </a:defRPr>
            </a:lvl9pPr>
          </a:lstStyle>
          <a:p>
            <a:r>
              <a:rPr lang="en-US" dirty="0">
                <a:solidFill>
                  <a:schemeClr val="tx1">
                    <a:lumMod val="75000"/>
                    <a:lumOff val="25000"/>
                  </a:schemeClr>
                </a:solidFill>
              </a:rPr>
              <a:t>BPS Policy Framework | </a:t>
            </a:r>
            <a:fld id="{1F11FA95-EAC9-48D1-807F-D26F26ADB0B0}" type="slidenum">
              <a:rPr lang="en-US" smtClean="0">
                <a:solidFill>
                  <a:schemeClr val="tx1">
                    <a:lumMod val="75000"/>
                    <a:lumOff val="25000"/>
                  </a:schemeClr>
                </a:solidFill>
              </a:rPr>
              <a:pPr/>
              <a:t>16</a:t>
            </a:fld>
            <a:endParaRPr lang="en-US" dirty="0">
              <a:solidFill>
                <a:schemeClr val="tx1">
                  <a:lumMod val="75000"/>
                  <a:lumOff val="25000"/>
                </a:schemeClr>
              </a:solidFill>
            </a:endParaRPr>
          </a:p>
        </p:txBody>
      </p:sp>
    </p:spTree>
    <p:extLst>
      <p:ext uri="{BB962C8B-B14F-4D97-AF65-F5344CB8AC3E}">
        <p14:creationId xmlns:p14="http://schemas.microsoft.com/office/powerpoint/2010/main" val="4157733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1605" y="129495"/>
            <a:ext cx="8610600" cy="755876"/>
          </a:xfrm>
        </p:spPr>
        <p:txBody>
          <a:bodyPr/>
          <a:lstStyle/>
          <a:p>
            <a:pPr eaLnBrk="1" hangingPunct="1"/>
            <a:r>
              <a:rPr lang="en-US" altLang="en-US" dirty="0"/>
              <a:t>Economic Vulnerability</a:t>
            </a:r>
          </a:p>
        </p:txBody>
      </p:sp>
      <p:pic>
        <p:nvPicPr>
          <p:cNvPr id="5" name="Picture 4">
            <a:extLst>
              <a:ext uri="{FF2B5EF4-FFF2-40B4-BE49-F238E27FC236}">
                <a16:creationId xmlns:a16="http://schemas.microsoft.com/office/drawing/2014/main" id="{458453C0-F66D-4B0E-A19A-AA1421AE063B}"/>
              </a:ext>
            </a:extLst>
          </p:cNvPr>
          <p:cNvPicPr>
            <a:picLocks noChangeAspect="1"/>
          </p:cNvPicPr>
          <p:nvPr/>
        </p:nvPicPr>
        <p:blipFill>
          <a:blip r:embed="rId3"/>
          <a:stretch>
            <a:fillRect/>
          </a:stretch>
        </p:blipFill>
        <p:spPr>
          <a:xfrm>
            <a:off x="0" y="0"/>
            <a:ext cx="9143999" cy="6858000"/>
          </a:xfrm>
          <a:prstGeom prst="rect">
            <a:avLst/>
          </a:prstGeom>
        </p:spPr>
      </p:pic>
      <p:pic>
        <p:nvPicPr>
          <p:cNvPr id="6" name="Picture 5">
            <a:extLst>
              <a:ext uri="{FF2B5EF4-FFF2-40B4-BE49-F238E27FC236}">
                <a16:creationId xmlns:a16="http://schemas.microsoft.com/office/drawing/2014/main" id="{5E60202C-E530-4A7E-909B-BD589BF88F4F}"/>
              </a:ext>
            </a:extLst>
          </p:cNvPr>
          <p:cNvPicPr>
            <a:picLocks noChangeAspect="1"/>
          </p:cNvPicPr>
          <p:nvPr/>
        </p:nvPicPr>
        <p:blipFill rotWithShape="1">
          <a:blip r:embed="rId3"/>
          <a:srcRect l="2507" t="55556" r="76562" b="13333"/>
          <a:stretch/>
        </p:blipFill>
        <p:spPr>
          <a:xfrm>
            <a:off x="105380" y="3114674"/>
            <a:ext cx="2554742" cy="2847975"/>
          </a:xfrm>
          <a:prstGeom prst="rect">
            <a:avLst/>
          </a:prstGeom>
        </p:spPr>
      </p:pic>
      <p:sp>
        <p:nvSpPr>
          <p:cNvPr id="8" name="Slide Number Placeholder 3">
            <a:extLst>
              <a:ext uri="{FF2B5EF4-FFF2-40B4-BE49-F238E27FC236}">
                <a16:creationId xmlns:a16="http://schemas.microsoft.com/office/drawing/2014/main" id="{0630C55B-EB92-4F42-8146-5E2CAEBC707B}"/>
              </a:ext>
            </a:extLst>
          </p:cNvPr>
          <p:cNvSpPr>
            <a:spLocks noGrp="1"/>
          </p:cNvSpPr>
          <p:nvPr>
            <p:ph type="sldNum" sz="quarter" idx="10"/>
          </p:nvPr>
        </p:nvSpPr>
        <p:spPr>
          <a:xfrm>
            <a:off x="3810000" y="6477000"/>
            <a:ext cx="5334000" cy="381000"/>
          </a:xfrm>
        </p:spPr>
        <p:txBody>
          <a:bodyPr/>
          <a:lstStyle/>
          <a:p>
            <a:r>
              <a:rPr lang="en-US" dirty="0"/>
              <a:t>BPS Policy Framework | </a:t>
            </a:r>
            <a:fld id="{1F11FA95-EAC9-48D1-807F-D26F26ADB0B0}" type="slidenum">
              <a:rPr lang="en-US" smtClean="0"/>
              <a:pPr/>
              <a:t>17</a:t>
            </a:fld>
            <a:endParaRPr lang="en-US" dirty="0"/>
          </a:p>
        </p:txBody>
      </p:sp>
    </p:spTree>
    <p:extLst>
      <p:ext uri="{BB962C8B-B14F-4D97-AF65-F5344CB8AC3E}">
        <p14:creationId xmlns:p14="http://schemas.microsoft.com/office/powerpoint/2010/main" val="41082691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44CB6D-17BF-470C-9CFA-57DB347A56BC}"/>
              </a:ext>
            </a:extLst>
          </p:cNvPr>
          <p:cNvPicPr>
            <a:picLocks noChangeAspect="1"/>
          </p:cNvPicPr>
          <p:nvPr/>
        </p:nvPicPr>
        <p:blipFill>
          <a:blip r:embed="rId3"/>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F3D2E9EA-7EB3-45AE-B2D6-45F13CDDA97C}"/>
              </a:ext>
            </a:extLst>
          </p:cNvPr>
          <p:cNvPicPr>
            <a:picLocks noChangeAspect="1"/>
          </p:cNvPicPr>
          <p:nvPr/>
        </p:nvPicPr>
        <p:blipFill rotWithShape="1">
          <a:blip r:embed="rId3"/>
          <a:srcRect l="2264" t="57275" r="78454" b="12917"/>
          <a:stretch/>
        </p:blipFill>
        <p:spPr>
          <a:xfrm>
            <a:off x="19050" y="3152764"/>
            <a:ext cx="2380021" cy="2847987"/>
          </a:xfrm>
          <a:prstGeom prst="rect">
            <a:avLst/>
          </a:prstGeom>
        </p:spPr>
      </p:pic>
      <p:sp>
        <p:nvSpPr>
          <p:cNvPr id="9" name="Slide Number Placeholder 3">
            <a:extLst>
              <a:ext uri="{FF2B5EF4-FFF2-40B4-BE49-F238E27FC236}">
                <a16:creationId xmlns:a16="http://schemas.microsoft.com/office/drawing/2014/main" id="{773172E1-D701-488A-A4A3-3AD9D6F191DB}"/>
              </a:ext>
            </a:extLst>
          </p:cNvPr>
          <p:cNvSpPr>
            <a:spLocks noGrp="1"/>
          </p:cNvSpPr>
          <p:nvPr>
            <p:ph type="sldNum" sz="quarter" idx="10"/>
          </p:nvPr>
        </p:nvSpPr>
        <p:spPr>
          <a:xfrm>
            <a:off x="3810000" y="6477000"/>
            <a:ext cx="5334000" cy="381000"/>
          </a:xfrm>
        </p:spPr>
        <p:txBody>
          <a:bodyPr/>
          <a:lstStyle/>
          <a:p>
            <a:r>
              <a:rPr lang="en-US" dirty="0"/>
              <a:t>BPS Policy Framework | </a:t>
            </a:r>
            <a:fld id="{1F11FA95-EAC9-48D1-807F-D26F26ADB0B0}" type="slidenum">
              <a:rPr lang="en-US" smtClean="0"/>
              <a:pPr/>
              <a:t>18</a:t>
            </a:fld>
            <a:endParaRPr lang="en-US" dirty="0"/>
          </a:p>
        </p:txBody>
      </p:sp>
    </p:spTree>
    <p:extLst>
      <p:ext uri="{BB962C8B-B14F-4D97-AF65-F5344CB8AC3E}">
        <p14:creationId xmlns:p14="http://schemas.microsoft.com/office/powerpoint/2010/main" val="9678227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FD461B-9453-44FA-9D01-32558FE4C892}"/>
              </a:ext>
            </a:extLst>
          </p:cNvPr>
          <p:cNvGrpSpPr>
            <a:grpSpLocks noChangeAspect="1"/>
          </p:cNvGrpSpPr>
          <p:nvPr/>
        </p:nvGrpSpPr>
        <p:grpSpPr>
          <a:xfrm>
            <a:off x="87558" y="1143000"/>
            <a:ext cx="8985761" cy="4572000"/>
            <a:chOff x="1271587" y="2085975"/>
            <a:chExt cx="6625829" cy="3371255"/>
          </a:xfrm>
        </p:grpSpPr>
        <p:pic>
          <p:nvPicPr>
            <p:cNvPr id="70658" name="Picture 3">
              <a:extLst>
                <a:ext uri="{FF2B5EF4-FFF2-40B4-BE49-F238E27FC236}">
                  <a16:creationId xmlns:a16="http://schemas.microsoft.com/office/drawing/2014/main" id="{000798F9-1D52-41BA-86C8-C30A6944C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8658"/>
            <a:stretch>
              <a:fillRect/>
            </a:stretch>
          </p:blipFill>
          <p:spPr bwMode="auto">
            <a:xfrm>
              <a:off x="1271587" y="2085975"/>
              <a:ext cx="6625829"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3">
              <a:extLst>
                <a:ext uri="{FF2B5EF4-FFF2-40B4-BE49-F238E27FC236}">
                  <a16:creationId xmlns:a16="http://schemas.microsoft.com/office/drawing/2014/main" id="{2CF3F353-D777-49DF-920E-3636EBE391DE}"/>
                </a:ext>
              </a:extLst>
            </p:cNvPr>
            <p:cNvSpPr txBox="1">
              <a:spLocks noChangeArrowheads="1"/>
            </p:cNvSpPr>
            <p:nvPr/>
          </p:nvSpPr>
          <p:spPr bwMode="auto">
            <a:xfrm>
              <a:off x="1407319" y="4538663"/>
              <a:ext cx="167282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115000"/>
                <a:buFont typeface="Wingdings" panose="05000000000000000000" pitchFamily="2" charset="2"/>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Clr>
                  <a:schemeClr val="accent2"/>
                </a:buClr>
                <a:buSzPct val="115000"/>
                <a:buFont typeface="Wingdings" panose="05000000000000000000" pitchFamily="2" charset="2"/>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Clr>
                  <a:schemeClr val="accent2"/>
                </a:buClr>
                <a:buSzPct val="115000"/>
                <a:buFont typeface="Wingdings" panose="05000000000000000000" pitchFamily="2" charset="2"/>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9pPr>
            </a:lstStyle>
            <a:p>
              <a:pPr>
                <a:spcBef>
                  <a:spcPct val="0"/>
                </a:spcBef>
                <a:buClrTx/>
                <a:buSzTx/>
                <a:buNone/>
                <a:defRPr/>
              </a:pPr>
              <a:r>
                <a:rPr lang="en-US" altLang="en-US" sz="1500" kern="0" dirty="0">
                  <a:solidFill>
                    <a:srgbClr val="000000"/>
                  </a:solidFill>
                </a:rPr>
                <a:t>Residential Infill Project</a:t>
              </a:r>
            </a:p>
            <a:p>
              <a:pPr>
                <a:spcBef>
                  <a:spcPct val="0"/>
                </a:spcBef>
                <a:buClrTx/>
                <a:buSzTx/>
                <a:buNone/>
                <a:defRPr/>
              </a:pPr>
              <a:r>
                <a:rPr lang="en-US" altLang="en-US" sz="1200" kern="0" dirty="0">
                  <a:solidFill>
                    <a:srgbClr val="000000"/>
                  </a:solidFill>
                </a:rPr>
                <a:t>Single-Dwelling Zones</a:t>
              </a:r>
            </a:p>
          </p:txBody>
        </p:sp>
        <p:sp>
          <p:nvSpPr>
            <p:cNvPr id="33797" name="TextBox 6">
              <a:extLst>
                <a:ext uri="{FF2B5EF4-FFF2-40B4-BE49-F238E27FC236}">
                  <a16:creationId xmlns:a16="http://schemas.microsoft.com/office/drawing/2014/main" id="{576AA2AC-3983-4B0A-A8BD-17B14A55966E}"/>
                </a:ext>
              </a:extLst>
            </p:cNvPr>
            <p:cNvSpPr txBox="1">
              <a:spLocks noChangeArrowheads="1"/>
            </p:cNvSpPr>
            <p:nvPr/>
          </p:nvSpPr>
          <p:spPr bwMode="auto">
            <a:xfrm>
              <a:off x="3754042" y="4529138"/>
              <a:ext cx="157876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115000"/>
                <a:buFont typeface="Wingdings" panose="05000000000000000000" pitchFamily="2" charset="2"/>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Clr>
                  <a:schemeClr val="accent2"/>
                </a:buClr>
                <a:buSzPct val="115000"/>
                <a:buFont typeface="Wingdings" panose="05000000000000000000" pitchFamily="2" charset="2"/>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Clr>
                  <a:schemeClr val="accent2"/>
                </a:buClr>
                <a:buSzPct val="115000"/>
                <a:buFont typeface="Wingdings" panose="05000000000000000000" pitchFamily="2" charset="2"/>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9pPr>
            </a:lstStyle>
            <a:p>
              <a:pPr>
                <a:spcBef>
                  <a:spcPct val="0"/>
                </a:spcBef>
                <a:buClrTx/>
                <a:buSzTx/>
                <a:buNone/>
                <a:defRPr/>
              </a:pPr>
              <a:r>
                <a:rPr lang="en-US" altLang="en-US" sz="1500" kern="0" dirty="0">
                  <a:solidFill>
                    <a:srgbClr val="000000"/>
                  </a:solidFill>
                </a:rPr>
                <a:t>Better Housing by Design</a:t>
              </a:r>
            </a:p>
            <a:p>
              <a:pPr>
                <a:spcBef>
                  <a:spcPct val="0"/>
                </a:spcBef>
                <a:buClrTx/>
                <a:buSzTx/>
                <a:buNone/>
                <a:defRPr/>
              </a:pPr>
              <a:r>
                <a:rPr lang="en-US" altLang="en-US" sz="1200" kern="0" dirty="0">
                  <a:solidFill>
                    <a:srgbClr val="000000"/>
                  </a:solidFill>
                </a:rPr>
                <a:t>Multi-Dwelling Zones</a:t>
              </a:r>
            </a:p>
          </p:txBody>
        </p:sp>
        <p:sp>
          <p:nvSpPr>
            <p:cNvPr id="33798" name="TextBox 7">
              <a:extLst>
                <a:ext uri="{FF2B5EF4-FFF2-40B4-BE49-F238E27FC236}">
                  <a16:creationId xmlns:a16="http://schemas.microsoft.com/office/drawing/2014/main" id="{1830CB0C-E20C-40E8-AFC8-2F574C1B765E}"/>
                </a:ext>
              </a:extLst>
            </p:cNvPr>
            <p:cNvSpPr txBox="1">
              <a:spLocks noChangeArrowheads="1"/>
            </p:cNvSpPr>
            <p:nvPr/>
          </p:nvSpPr>
          <p:spPr bwMode="auto">
            <a:xfrm>
              <a:off x="6193632" y="4533900"/>
              <a:ext cx="157876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115000"/>
                <a:buFont typeface="Wingdings" panose="05000000000000000000" pitchFamily="2" charset="2"/>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Clr>
                  <a:schemeClr val="accent2"/>
                </a:buClr>
                <a:buSzPct val="115000"/>
                <a:buFont typeface="Wingdings" panose="05000000000000000000" pitchFamily="2" charset="2"/>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Clr>
                  <a:schemeClr val="accent2"/>
                </a:buClr>
                <a:buSzPct val="115000"/>
                <a:buFont typeface="Wingdings" panose="05000000000000000000" pitchFamily="2" charset="2"/>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9pPr>
            </a:lstStyle>
            <a:p>
              <a:pPr>
                <a:spcBef>
                  <a:spcPct val="0"/>
                </a:spcBef>
                <a:buClrTx/>
                <a:buSzTx/>
                <a:buNone/>
                <a:defRPr/>
              </a:pPr>
              <a:r>
                <a:rPr lang="en-US" altLang="en-US" sz="1500" kern="0" dirty="0">
                  <a:solidFill>
                    <a:srgbClr val="000000"/>
                  </a:solidFill>
                </a:rPr>
                <a:t>Mixed Use Zones Project</a:t>
              </a:r>
            </a:p>
            <a:p>
              <a:pPr>
                <a:spcBef>
                  <a:spcPct val="0"/>
                </a:spcBef>
                <a:buClrTx/>
                <a:buSzTx/>
                <a:buNone/>
                <a:defRPr/>
              </a:pPr>
              <a:r>
                <a:rPr lang="en-US" altLang="en-US" sz="1200" kern="0" dirty="0">
                  <a:solidFill>
                    <a:srgbClr val="000000"/>
                  </a:solidFill>
                </a:rPr>
                <a:t>Commercial/Mixed Use Zones</a:t>
              </a:r>
            </a:p>
          </p:txBody>
        </p:sp>
        <p:cxnSp>
          <p:nvCxnSpPr>
            <p:cNvPr id="10" name="Straight Connector 9">
              <a:extLst>
                <a:ext uri="{FF2B5EF4-FFF2-40B4-BE49-F238E27FC236}">
                  <a16:creationId xmlns:a16="http://schemas.microsoft.com/office/drawing/2014/main" id="{779F0504-623A-405A-9269-A909B7AF7336}"/>
                </a:ext>
              </a:extLst>
            </p:cNvPr>
            <p:cNvCxnSpPr/>
            <p:nvPr/>
          </p:nvCxnSpPr>
          <p:spPr>
            <a:xfrm>
              <a:off x="1407319" y="3786189"/>
              <a:ext cx="0" cy="1643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F0F3F9E-8A66-41E0-B451-4EA023405663}"/>
                </a:ext>
              </a:extLst>
            </p:cNvPr>
            <p:cNvCxnSpPr/>
            <p:nvPr/>
          </p:nvCxnSpPr>
          <p:spPr>
            <a:xfrm>
              <a:off x="3754041" y="3782617"/>
              <a:ext cx="0" cy="1643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7859658-49E9-4A9E-9D3F-41323E1AA7C6}"/>
                </a:ext>
              </a:extLst>
            </p:cNvPr>
            <p:cNvCxnSpPr/>
            <p:nvPr/>
          </p:nvCxnSpPr>
          <p:spPr>
            <a:xfrm>
              <a:off x="7246144" y="4183858"/>
              <a:ext cx="0" cy="1643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4CADBA-2466-4EAC-90B6-C48386A4BF4E}"/>
                </a:ext>
              </a:extLst>
            </p:cNvPr>
            <p:cNvCxnSpPr/>
            <p:nvPr/>
          </p:nvCxnSpPr>
          <p:spPr>
            <a:xfrm>
              <a:off x="3000375" y="4179095"/>
              <a:ext cx="0" cy="1643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E773C3-C411-4362-9992-43A297114224}"/>
                </a:ext>
              </a:extLst>
            </p:cNvPr>
            <p:cNvCxnSpPr/>
            <p:nvPr/>
          </p:nvCxnSpPr>
          <p:spPr>
            <a:xfrm>
              <a:off x="6650831" y="3531395"/>
              <a:ext cx="0" cy="1643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37A8E75-4EC1-4640-8F2D-43C03D1A5C5F}"/>
                </a:ext>
              </a:extLst>
            </p:cNvPr>
            <p:cNvCxnSpPr/>
            <p:nvPr/>
          </p:nvCxnSpPr>
          <p:spPr>
            <a:xfrm>
              <a:off x="7679531" y="3538539"/>
              <a:ext cx="0" cy="1643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A70CA3D-FA4A-4898-A813-17063828F42B}"/>
                </a:ext>
              </a:extLst>
            </p:cNvPr>
            <p:cNvCxnSpPr/>
            <p:nvPr/>
          </p:nvCxnSpPr>
          <p:spPr>
            <a:xfrm flipV="1">
              <a:off x="1407320" y="3938589"/>
              <a:ext cx="2346722" cy="119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9FEA3FC-6BB0-4128-86D4-B4F478307D63}"/>
                </a:ext>
              </a:extLst>
            </p:cNvPr>
            <p:cNvCxnSpPr>
              <a:cxnSpLocks/>
            </p:cNvCxnSpPr>
            <p:nvPr/>
          </p:nvCxnSpPr>
          <p:spPr>
            <a:xfrm>
              <a:off x="3000375" y="4343400"/>
              <a:ext cx="42493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16C60A-0615-44EA-BB6C-63CD3DD463B1}"/>
                </a:ext>
              </a:extLst>
            </p:cNvPr>
            <p:cNvCxnSpPr/>
            <p:nvPr/>
          </p:nvCxnSpPr>
          <p:spPr>
            <a:xfrm>
              <a:off x="6650831" y="3688557"/>
              <a:ext cx="1028700" cy="71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EC8B708-7614-485D-A39D-9B5813925C72}"/>
                </a:ext>
              </a:extLst>
            </p:cNvPr>
            <p:cNvCxnSpPr/>
            <p:nvPr/>
          </p:nvCxnSpPr>
          <p:spPr>
            <a:xfrm>
              <a:off x="1657350" y="3950495"/>
              <a:ext cx="0" cy="578644"/>
            </a:xfrm>
            <a:prstGeom prst="line">
              <a:avLst/>
            </a:prstGeom>
            <a:ln w="381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0FDBF20-482E-4549-BC0E-550D9A80ED85}"/>
                </a:ext>
              </a:extLst>
            </p:cNvPr>
            <p:cNvCxnSpPr/>
            <p:nvPr/>
          </p:nvCxnSpPr>
          <p:spPr>
            <a:xfrm>
              <a:off x="4394597" y="4354116"/>
              <a:ext cx="0" cy="179784"/>
            </a:xfrm>
            <a:prstGeom prst="line">
              <a:avLst/>
            </a:prstGeom>
            <a:ln w="381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EB947AD-81F8-4B86-8F3B-82DBB8EF9135}"/>
                </a:ext>
              </a:extLst>
            </p:cNvPr>
            <p:cNvCxnSpPr>
              <a:cxnSpLocks/>
            </p:cNvCxnSpPr>
            <p:nvPr/>
          </p:nvCxnSpPr>
          <p:spPr>
            <a:xfrm>
              <a:off x="7474744" y="3688556"/>
              <a:ext cx="0" cy="819150"/>
            </a:xfrm>
            <a:prstGeom prst="line">
              <a:avLst/>
            </a:prstGeom>
            <a:ln w="38100">
              <a:solidFill>
                <a:srgbClr val="FF0000"/>
              </a:solidFill>
              <a:tailEnd type="oval"/>
            </a:ln>
          </p:spPr>
          <p:style>
            <a:lnRef idx="1">
              <a:schemeClr val="accent1"/>
            </a:lnRef>
            <a:fillRef idx="0">
              <a:schemeClr val="accent1"/>
            </a:fillRef>
            <a:effectRef idx="0">
              <a:schemeClr val="accent1"/>
            </a:effectRef>
            <a:fontRef idx="minor">
              <a:schemeClr val="tx1"/>
            </a:fontRef>
          </p:style>
        </p:cxnSp>
        <p:pic>
          <p:nvPicPr>
            <p:cNvPr id="70676" name="Picture 24">
              <a:extLst>
                <a:ext uri="{FF2B5EF4-FFF2-40B4-BE49-F238E27FC236}">
                  <a16:creationId xmlns:a16="http://schemas.microsoft.com/office/drawing/2014/main" id="{69AE20E2-06E1-4C24-94C9-8D60E2E89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1161" t="80122"/>
            <a:stretch>
              <a:fillRect/>
            </a:stretch>
          </p:blipFill>
          <p:spPr bwMode="auto">
            <a:xfrm>
              <a:off x="1271589" y="2099074"/>
              <a:ext cx="1527572" cy="34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10376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1F44FA53-691C-4390-BF7F-BC6DE988068C}"/>
              </a:ext>
            </a:extLst>
          </p:cNvPr>
          <p:cNvSpPr>
            <a:spLocks noGrp="1"/>
          </p:cNvSpPr>
          <p:nvPr>
            <p:ph type="sldNum" sz="quarter" idx="10"/>
          </p:nvPr>
        </p:nvSpPr>
        <p:spPr>
          <a:xfrm>
            <a:off x="3810000" y="6477000"/>
            <a:ext cx="5334000" cy="381000"/>
          </a:xfrm>
        </p:spPr>
        <p:txBody>
          <a:bodyPr/>
          <a:lstStyle/>
          <a:p>
            <a:r>
              <a:rPr lang="en-US" dirty="0"/>
              <a:t>BPS Policy Framework | </a:t>
            </a:r>
            <a:fld id="{1F11FA95-EAC9-48D1-807F-D26F26ADB0B0}" type="slidenum">
              <a:rPr lang="en-US" smtClean="0"/>
              <a:pPr/>
              <a:t>2</a:t>
            </a:fld>
            <a:endParaRPr lang="en-US" dirty="0"/>
          </a:p>
        </p:txBody>
      </p:sp>
      <p:grpSp>
        <p:nvGrpSpPr>
          <p:cNvPr id="2" name="Group 1">
            <a:extLst>
              <a:ext uri="{FF2B5EF4-FFF2-40B4-BE49-F238E27FC236}">
                <a16:creationId xmlns:a16="http://schemas.microsoft.com/office/drawing/2014/main" id="{7256D448-B8B3-41B1-A5A5-7BD019FD6EDC}"/>
              </a:ext>
            </a:extLst>
          </p:cNvPr>
          <p:cNvGrpSpPr/>
          <p:nvPr/>
        </p:nvGrpSpPr>
        <p:grpSpPr>
          <a:xfrm>
            <a:off x="133350" y="338137"/>
            <a:ext cx="8877300" cy="5757863"/>
            <a:chOff x="142875" y="338137"/>
            <a:chExt cx="8877300" cy="5757863"/>
          </a:xfrm>
        </p:grpSpPr>
        <p:graphicFrame>
          <p:nvGraphicFramePr>
            <p:cNvPr id="7" name="Chart 6">
              <a:extLst>
                <a:ext uri="{FF2B5EF4-FFF2-40B4-BE49-F238E27FC236}">
                  <a16:creationId xmlns:a16="http://schemas.microsoft.com/office/drawing/2014/main" id="{AB53BCFC-2681-42A4-9EC3-4A590F3E66C9}"/>
                </a:ext>
              </a:extLst>
            </p:cNvPr>
            <p:cNvGraphicFramePr>
              <a:graphicFrameLocks/>
            </p:cNvGraphicFramePr>
            <p:nvPr>
              <p:extLst>
                <p:ext uri="{D42A27DB-BD31-4B8C-83A1-F6EECF244321}">
                  <p14:modId xmlns:p14="http://schemas.microsoft.com/office/powerpoint/2010/main" val="2488129524"/>
                </p:ext>
              </p:extLst>
            </p:nvPr>
          </p:nvGraphicFramePr>
          <p:xfrm>
            <a:off x="142875" y="338137"/>
            <a:ext cx="8877300" cy="5757863"/>
          </p:xfrm>
          <a:graphic>
            <a:graphicData uri="http://schemas.openxmlformats.org/drawingml/2006/chart">
              <c:chart xmlns:c="http://schemas.openxmlformats.org/drawingml/2006/chart" xmlns:r="http://schemas.openxmlformats.org/officeDocument/2006/relationships" r:id="rId3"/>
            </a:graphicData>
          </a:graphic>
        </p:graphicFrame>
        <p:sp>
          <p:nvSpPr>
            <p:cNvPr id="9" name="Oval 8">
              <a:extLst>
                <a:ext uri="{FF2B5EF4-FFF2-40B4-BE49-F238E27FC236}">
                  <a16:creationId xmlns:a16="http://schemas.microsoft.com/office/drawing/2014/main" id="{6B4DE556-C874-4863-9887-BCFF432C32FE}"/>
                </a:ext>
              </a:extLst>
            </p:cNvPr>
            <p:cNvSpPr/>
            <p:nvPr/>
          </p:nvSpPr>
          <p:spPr>
            <a:xfrm>
              <a:off x="4446871" y="3381375"/>
              <a:ext cx="250257" cy="259882"/>
            </a:xfrm>
            <a:prstGeom prst="ellipse">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a:extLst>
              <a:ext uri="{FF2B5EF4-FFF2-40B4-BE49-F238E27FC236}">
                <a16:creationId xmlns:a16="http://schemas.microsoft.com/office/drawing/2014/main" id="{278B0E82-27F6-41A8-AF02-4DF57BC6FE30}"/>
              </a:ext>
            </a:extLst>
          </p:cNvPr>
          <p:cNvSpPr/>
          <p:nvPr/>
        </p:nvSpPr>
        <p:spPr>
          <a:xfrm>
            <a:off x="1265522" y="4806014"/>
            <a:ext cx="134654" cy="139833"/>
          </a:xfrm>
          <a:prstGeom prst="ellipse">
            <a:avLst/>
          </a:pr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3992BCB-B039-40E7-B003-48C2F0B6A24C}"/>
              </a:ext>
            </a:extLst>
          </p:cNvPr>
          <p:cNvSpPr/>
          <p:nvPr/>
        </p:nvSpPr>
        <p:spPr>
          <a:xfrm>
            <a:off x="2837147" y="3977339"/>
            <a:ext cx="134654" cy="139833"/>
          </a:xfrm>
          <a:prstGeom prst="ellipse">
            <a:avLst/>
          </a:pr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D59FFCF-E9F3-4A3C-BA59-1AEA161695EB}"/>
              </a:ext>
            </a:extLst>
          </p:cNvPr>
          <p:cNvSpPr/>
          <p:nvPr/>
        </p:nvSpPr>
        <p:spPr>
          <a:xfrm>
            <a:off x="5675597" y="2939114"/>
            <a:ext cx="134654" cy="139833"/>
          </a:xfrm>
          <a:prstGeom prst="ellipse">
            <a:avLst/>
          </a:pr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65FEA0C-D57F-4DF7-B5D9-CD1247220F4F}"/>
              </a:ext>
            </a:extLst>
          </p:cNvPr>
          <p:cNvSpPr/>
          <p:nvPr/>
        </p:nvSpPr>
        <p:spPr>
          <a:xfrm>
            <a:off x="8698056" y="1001428"/>
            <a:ext cx="134654" cy="139833"/>
          </a:xfrm>
          <a:prstGeom prst="ellipse">
            <a:avLst/>
          </a:pr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992906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4746796-E673-41A3-AB69-0AF9AF642466}"/>
              </a:ext>
            </a:extLst>
          </p:cNvPr>
          <p:cNvGrpSpPr>
            <a:grpSpLocks noChangeAspect="1"/>
          </p:cNvGrpSpPr>
          <p:nvPr/>
        </p:nvGrpSpPr>
        <p:grpSpPr>
          <a:xfrm>
            <a:off x="780065" y="1143000"/>
            <a:ext cx="7583870" cy="4572000"/>
            <a:chOff x="1166812" y="1417638"/>
            <a:chExt cx="6886575" cy="4151630"/>
          </a:xfrm>
        </p:grpSpPr>
        <p:pic>
          <p:nvPicPr>
            <p:cNvPr id="12" name="Picture 11">
              <a:extLst>
                <a:ext uri="{FF2B5EF4-FFF2-40B4-BE49-F238E27FC236}">
                  <a16:creationId xmlns:a16="http://schemas.microsoft.com/office/drawing/2014/main" id="{6E8415FA-A835-4396-BA88-7949FF635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812" y="1417638"/>
              <a:ext cx="6886575" cy="4151630"/>
            </a:xfrm>
            <a:prstGeom prst="rect">
              <a:avLst/>
            </a:prstGeom>
          </p:spPr>
        </p:pic>
        <p:sp>
          <p:nvSpPr>
            <p:cNvPr id="8" name="Text Box 2">
              <a:extLst>
                <a:ext uri="{FF2B5EF4-FFF2-40B4-BE49-F238E27FC236}">
                  <a16:creationId xmlns:a16="http://schemas.microsoft.com/office/drawing/2014/main" id="{2F1D4338-8910-4FAF-86F3-31004766424A}"/>
                </a:ext>
              </a:extLst>
            </p:cNvPr>
            <p:cNvSpPr txBox="1">
              <a:spLocks noChangeArrowheads="1"/>
            </p:cNvSpPr>
            <p:nvPr/>
          </p:nvSpPr>
          <p:spPr bwMode="auto">
            <a:xfrm rot="18882955">
              <a:off x="4784892" y="3027896"/>
              <a:ext cx="1038225" cy="419100"/>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600" b="1" dirty="0">
                  <a:effectLst/>
                  <a:latin typeface="Calibri" panose="020F0502020204030204" pitchFamily="34" charset="0"/>
                  <a:ea typeface="Times New Roman" panose="02020603050405020304" pitchFamily="18" charset="0"/>
                </a:rPr>
                <a:t>4,400</a:t>
              </a:r>
              <a:endParaRPr lang="en-US" sz="16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200" b="1" dirty="0">
                  <a:effectLst/>
                  <a:latin typeface="Calibri" panose="020F0502020204030204" pitchFamily="34" charset="0"/>
                  <a:ea typeface="Times New Roman" panose="02020603050405020304" pitchFamily="18" charset="0"/>
                </a:rPr>
                <a:t>SQUARE</a:t>
              </a:r>
              <a:r>
                <a:rPr lang="en-US" sz="1100" b="1" dirty="0">
                  <a:effectLst/>
                  <a:latin typeface="Calibri" panose="020F0502020204030204" pitchFamily="34" charset="0"/>
                  <a:ea typeface="Times New Roman" panose="02020603050405020304" pitchFamily="18" charset="0"/>
                </a:rPr>
                <a:t> FEET </a:t>
              </a:r>
              <a:endParaRPr lang="en-US" sz="1600" dirty="0">
                <a:effectLst/>
                <a:latin typeface="Times New Roman" panose="02020603050405020304" pitchFamily="18" charset="0"/>
                <a:ea typeface="Times New Roman" panose="02020603050405020304" pitchFamily="18" charset="0"/>
              </a:endParaRPr>
            </a:p>
          </p:txBody>
        </p:sp>
        <p:sp>
          <p:nvSpPr>
            <p:cNvPr id="9" name="Text Box 2">
              <a:extLst>
                <a:ext uri="{FF2B5EF4-FFF2-40B4-BE49-F238E27FC236}">
                  <a16:creationId xmlns:a16="http://schemas.microsoft.com/office/drawing/2014/main" id="{DC7EE2E4-41FD-49A9-AF2D-25948B7722F5}"/>
                </a:ext>
              </a:extLst>
            </p:cNvPr>
            <p:cNvSpPr txBox="1">
              <a:spLocks noChangeArrowheads="1"/>
            </p:cNvSpPr>
            <p:nvPr/>
          </p:nvSpPr>
          <p:spPr bwMode="auto">
            <a:xfrm rot="18612181">
              <a:off x="6090999" y="3197261"/>
              <a:ext cx="1100260" cy="419100"/>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b="1" dirty="0">
                  <a:effectLst/>
                  <a:latin typeface="Calibri" panose="020F0502020204030204" pitchFamily="34" charset="0"/>
                  <a:ea typeface="Times New Roman" panose="02020603050405020304" pitchFamily="18" charset="0"/>
                </a:rPr>
                <a:t>6,750</a:t>
              </a:r>
              <a:endParaRPr lang="en-US"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200" b="1" dirty="0">
                  <a:effectLst/>
                  <a:latin typeface="Calibri" panose="020F0502020204030204" pitchFamily="34" charset="0"/>
                  <a:ea typeface="Times New Roman" panose="02020603050405020304" pitchFamily="18" charset="0"/>
                </a:rPr>
                <a:t>SQUARE FEET </a:t>
              </a:r>
              <a:endParaRPr lang="en-US" dirty="0">
                <a:effectLst/>
                <a:latin typeface="Times New Roman" panose="02020603050405020304" pitchFamily="18" charset="0"/>
                <a:ea typeface="Times New Roman" panose="02020603050405020304" pitchFamily="18" charset="0"/>
              </a:endParaRPr>
            </a:p>
          </p:txBody>
        </p:sp>
        <p:sp>
          <p:nvSpPr>
            <p:cNvPr id="10" name="Text Box 2">
              <a:extLst>
                <a:ext uri="{FF2B5EF4-FFF2-40B4-BE49-F238E27FC236}">
                  <a16:creationId xmlns:a16="http://schemas.microsoft.com/office/drawing/2014/main" id="{B6F98849-DDC0-4C3F-9E02-FA0472F59F0E}"/>
                </a:ext>
              </a:extLst>
            </p:cNvPr>
            <p:cNvSpPr txBox="1">
              <a:spLocks noChangeArrowheads="1"/>
            </p:cNvSpPr>
            <p:nvPr/>
          </p:nvSpPr>
          <p:spPr bwMode="auto">
            <a:xfrm rot="19555305">
              <a:off x="2606832" y="2456081"/>
              <a:ext cx="1038225" cy="419100"/>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200" b="1" dirty="0">
                  <a:effectLst/>
                  <a:latin typeface="Calibri" panose="020F0502020204030204" pitchFamily="34" charset="0"/>
                  <a:ea typeface="Times New Roman" panose="02020603050405020304" pitchFamily="18" charset="0"/>
                </a:rPr>
                <a:t>1,500 </a:t>
              </a:r>
              <a:endParaRPr lang="en-US" sz="12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000" b="1" dirty="0">
                  <a:effectLst/>
                  <a:latin typeface="Calibri" panose="020F0502020204030204" pitchFamily="34" charset="0"/>
                  <a:ea typeface="Times New Roman" panose="02020603050405020304" pitchFamily="18" charset="0"/>
                </a:rPr>
                <a:t>SQUARE FEET </a:t>
              </a:r>
              <a:endParaRPr lang="en-US" sz="1200" dirty="0">
                <a:effectLst/>
                <a:latin typeface="Times New Roman" panose="02020603050405020304" pitchFamily="18" charset="0"/>
                <a:ea typeface="Times New Roman" panose="02020603050405020304" pitchFamily="18" charset="0"/>
              </a:endParaRPr>
            </a:p>
          </p:txBody>
        </p:sp>
        <p:sp>
          <p:nvSpPr>
            <p:cNvPr id="11" name="Text Box 2">
              <a:extLst>
                <a:ext uri="{FF2B5EF4-FFF2-40B4-BE49-F238E27FC236}">
                  <a16:creationId xmlns:a16="http://schemas.microsoft.com/office/drawing/2014/main" id="{58762A26-07B3-4CA8-99D0-E8C574D85C02}"/>
                </a:ext>
              </a:extLst>
            </p:cNvPr>
            <p:cNvSpPr txBox="1">
              <a:spLocks noChangeArrowheads="1"/>
            </p:cNvSpPr>
            <p:nvPr/>
          </p:nvSpPr>
          <p:spPr bwMode="auto">
            <a:xfrm rot="19542894">
              <a:off x="3471131" y="2654528"/>
              <a:ext cx="1038225" cy="419100"/>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200" b="1" dirty="0">
                  <a:effectLst/>
                  <a:latin typeface="Calibri" panose="020F0502020204030204" pitchFamily="34" charset="0"/>
                  <a:ea typeface="Times New Roman" panose="02020603050405020304" pitchFamily="18" charset="0"/>
                </a:rPr>
                <a:t>2,500 </a:t>
              </a:r>
              <a:endParaRPr lang="en-US" sz="12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000" b="1" dirty="0">
                  <a:effectLst/>
                  <a:latin typeface="Calibri" panose="020F0502020204030204" pitchFamily="34" charset="0"/>
                  <a:ea typeface="Times New Roman" panose="02020603050405020304" pitchFamily="18" charset="0"/>
                </a:rPr>
                <a:t>SQUARE FEET </a:t>
              </a:r>
              <a:endParaRPr lang="en-US" sz="1200" dirty="0">
                <a:effectLst/>
                <a:latin typeface="Times New Roman" panose="02020603050405020304" pitchFamily="18" charset="0"/>
                <a:ea typeface="Times New Roman" panose="02020603050405020304" pitchFamily="18" charset="0"/>
              </a:endParaRPr>
            </a:p>
          </p:txBody>
        </p:sp>
      </p:grpSp>
      <p:sp>
        <p:nvSpPr>
          <p:cNvPr id="2" name="TextBox 1">
            <a:extLst>
              <a:ext uri="{FF2B5EF4-FFF2-40B4-BE49-F238E27FC236}">
                <a16:creationId xmlns:a16="http://schemas.microsoft.com/office/drawing/2014/main" id="{E28251BF-768C-4A5F-B0DD-2411039B917B}"/>
              </a:ext>
            </a:extLst>
          </p:cNvPr>
          <p:cNvSpPr txBox="1"/>
          <p:nvPr/>
        </p:nvSpPr>
        <p:spPr>
          <a:xfrm>
            <a:off x="2118648" y="5810396"/>
            <a:ext cx="731520" cy="731520"/>
          </a:xfrm>
          <a:prstGeom prst="rect">
            <a:avLst/>
          </a:prstGeom>
          <a:noFill/>
          <a:ln w="50800">
            <a:solidFill>
              <a:schemeClr val="bg2"/>
            </a:solidFill>
          </a:ln>
        </p:spPr>
        <p:txBody>
          <a:bodyPr wrap="square" rtlCol="0">
            <a:spAutoFit/>
          </a:bodyPr>
          <a:lstStyle/>
          <a:p>
            <a:r>
              <a:rPr lang="en-US" dirty="0"/>
              <a:t>AVG.</a:t>
            </a:r>
          </a:p>
        </p:txBody>
      </p:sp>
      <p:sp>
        <p:nvSpPr>
          <p:cNvPr id="13" name="TextBox 12">
            <a:extLst>
              <a:ext uri="{FF2B5EF4-FFF2-40B4-BE49-F238E27FC236}">
                <a16:creationId xmlns:a16="http://schemas.microsoft.com/office/drawing/2014/main" id="{FCEFF006-FD9A-4A23-A03D-70B4796FFF51}"/>
              </a:ext>
            </a:extLst>
          </p:cNvPr>
          <p:cNvSpPr txBox="1">
            <a:spLocks/>
          </p:cNvSpPr>
          <p:nvPr/>
        </p:nvSpPr>
        <p:spPr>
          <a:xfrm>
            <a:off x="4206240" y="5815161"/>
            <a:ext cx="731520" cy="731520"/>
          </a:xfrm>
          <a:prstGeom prst="rect">
            <a:avLst/>
          </a:prstGeom>
          <a:noFill/>
          <a:ln w="50800">
            <a:solidFill>
              <a:schemeClr val="bg2"/>
            </a:solidFill>
          </a:ln>
        </p:spPr>
        <p:txBody>
          <a:bodyPr wrap="square" rtlCol="0">
            <a:spAutoFit/>
          </a:bodyPr>
          <a:lstStyle/>
          <a:p>
            <a:r>
              <a:rPr lang="en-US" dirty="0"/>
              <a:t>MAX 2015</a:t>
            </a:r>
          </a:p>
        </p:txBody>
      </p:sp>
      <p:sp>
        <p:nvSpPr>
          <p:cNvPr id="14" name="TextBox 13">
            <a:extLst>
              <a:ext uri="{FF2B5EF4-FFF2-40B4-BE49-F238E27FC236}">
                <a16:creationId xmlns:a16="http://schemas.microsoft.com/office/drawing/2014/main" id="{F6C6BD85-AE61-41B3-A53A-F2343C7774CB}"/>
              </a:ext>
            </a:extLst>
          </p:cNvPr>
          <p:cNvSpPr txBox="1"/>
          <p:nvPr/>
        </p:nvSpPr>
        <p:spPr>
          <a:xfrm>
            <a:off x="5554772" y="5811352"/>
            <a:ext cx="731520" cy="731520"/>
          </a:xfrm>
          <a:prstGeom prst="rect">
            <a:avLst/>
          </a:prstGeom>
          <a:noFill/>
          <a:ln w="50800">
            <a:solidFill>
              <a:schemeClr val="bg2"/>
            </a:solidFill>
          </a:ln>
        </p:spPr>
        <p:txBody>
          <a:bodyPr wrap="square" rtlCol="0">
            <a:spAutoFit/>
          </a:bodyPr>
          <a:lstStyle/>
          <a:p>
            <a:pPr algn="ctr"/>
            <a:r>
              <a:rPr lang="en-US" dirty="0"/>
              <a:t>MAX </a:t>
            </a:r>
            <a:r>
              <a:rPr lang="en-US" sz="1100" dirty="0"/>
              <a:t>possible</a:t>
            </a:r>
          </a:p>
        </p:txBody>
      </p:sp>
      <p:cxnSp>
        <p:nvCxnSpPr>
          <p:cNvPr id="5" name="Straight Connector 4">
            <a:extLst>
              <a:ext uri="{FF2B5EF4-FFF2-40B4-BE49-F238E27FC236}">
                <a16:creationId xmlns:a16="http://schemas.microsoft.com/office/drawing/2014/main" id="{36C36903-F939-44A7-9F5F-3114CA110B82}"/>
              </a:ext>
            </a:extLst>
          </p:cNvPr>
          <p:cNvCxnSpPr>
            <a:cxnSpLocks/>
          </p:cNvCxnSpPr>
          <p:nvPr/>
        </p:nvCxnSpPr>
        <p:spPr>
          <a:xfrm>
            <a:off x="2484408" y="3333585"/>
            <a:ext cx="0" cy="2381415"/>
          </a:xfrm>
          <a:prstGeom prst="line">
            <a:avLst/>
          </a:prstGeom>
          <a:ln w="889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F70810-55B9-489C-9700-A6F7D71CA505}"/>
              </a:ext>
            </a:extLst>
          </p:cNvPr>
          <p:cNvCxnSpPr>
            <a:cxnSpLocks/>
            <a:endCxn id="12" idx="2"/>
          </p:cNvCxnSpPr>
          <p:nvPr/>
        </p:nvCxnSpPr>
        <p:spPr>
          <a:xfrm>
            <a:off x="4572000" y="4218317"/>
            <a:ext cx="0" cy="1496683"/>
          </a:xfrm>
          <a:prstGeom prst="line">
            <a:avLst/>
          </a:prstGeom>
          <a:ln w="889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1BAAA12-64BB-49D2-B34B-16FCA7F8B18D}"/>
              </a:ext>
            </a:extLst>
          </p:cNvPr>
          <p:cNvCxnSpPr>
            <a:cxnSpLocks/>
          </p:cNvCxnSpPr>
          <p:nvPr/>
        </p:nvCxnSpPr>
        <p:spPr>
          <a:xfrm>
            <a:off x="5920532" y="4826481"/>
            <a:ext cx="0" cy="950368"/>
          </a:xfrm>
          <a:prstGeom prst="line">
            <a:avLst/>
          </a:prstGeom>
          <a:ln w="889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FBF03AB-05E6-4EC7-AFAD-AAA628D070EC}"/>
              </a:ext>
            </a:extLst>
          </p:cNvPr>
          <p:cNvSpPr txBox="1"/>
          <p:nvPr/>
        </p:nvSpPr>
        <p:spPr>
          <a:xfrm>
            <a:off x="692847" y="505896"/>
            <a:ext cx="7101624" cy="461665"/>
          </a:xfrm>
          <a:prstGeom prst="rect">
            <a:avLst/>
          </a:prstGeom>
          <a:noFill/>
        </p:spPr>
        <p:txBody>
          <a:bodyPr wrap="none" rtlCol="0">
            <a:spAutoFit/>
          </a:bodyPr>
          <a:lstStyle/>
          <a:p>
            <a:r>
              <a:rPr lang="en-US" sz="2400" dirty="0"/>
              <a:t>Limit size of house/building, but allow more units…</a:t>
            </a:r>
          </a:p>
        </p:txBody>
      </p:sp>
    </p:spTree>
    <p:extLst>
      <p:ext uri="{BB962C8B-B14F-4D97-AF65-F5344CB8AC3E}">
        <p14:creationId xmlns:p14="http://schemas.microsoft.com/office/powerpoint/2010/main" val="724825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B9D2F3-E49D-4CA3-9C53-1636B778CDE3}"/>
              </a:ext>
            </a:extLst>
          </p:cNvPr>
          <p:cNvGrpSpPr/>
          <p:nvPr/>
        </p:nvGrpSpPr>
        <p:grpSpPr>
          <a:xfrm>
            <a:off x="108221" y="1039467"/>
            <a:ext cx="8837727" cy="3392330"/>
            <a:chOff x="53136" y="-278808"/>
            <a:chExt cx="8837727" cy="3392330"/>
          </a:xfrm>
        </p:grpSpPr>
        <p:grpSp>
          <p:nvGrpSpPr>
            <p:cNvPr id="5" name="Group 4"/>
            <p:cNvGrpSpPr>
              <a:grpSpLocks noChangeAspect="1"/>
            </p:cNvGrpSpPr>
            <p:nvPr/>
          </p:nvGrpSpPr>
          <p:grpSpPr>
            <a:xfrm>
              <a:off x="137962" y="334623"/>
              <a:ext cx="8752901" cy="2778899"/>
              <a:chOff x="-38084" y="-1"/>
              <a:chExt cx="6942285" cy="2019083"/>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 r="24824"/>
              <a:stretch/>
            </p:blipFill>
            <p:spPr bwMode="auto">
              <a:xfrm>
                <a:off x="5227801" y="0"/>
                <a:ext cx="1676400" cy="1550670"/>
              </a:xfrm>
              <a:prstGeom prst="rect">
                <a:avLst/>
              </a:prstGeom>
              <a:ln>
                <a:noFill/>
              </a:ln>
              <a:extLst>
                <a:ext uri="{53640926-AAD7-44d8-BBD7-CCE9431645EC}">
                  <a14:shadowObscured xmlns="" xmlns:a14="http://schemas.microsoft.com/office/drawing/2010/main"/>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723" t="15453" r="46255" b="26689"/>
              <a:stretch/>
            </p:blipFill>
            <p:spPr bwMode="auto">
              <a:xfrm>
                <a:off x="-28700" y="-1"/>
                <a:ext cx="1676400" cy="1541354"/>
              </a:xfrm>
              <a:prstGeom prst="rect">
                <a:avLst/>
              </a:prstGeom>
              <a:ln>
                <a:noFill/>
              </a:ln>
              <a:extLst>
                <a:ext uri="{53640926-AAD7-44d8-BBD7-CCE9431645EC}">
                  <a14:shadowObscured xmlns="" xmlns:a14="http://schemas.microsoft.com/office/drawing/2010/main"/>
                </a:ext>
              </a:extLst>
            </p:spPr>
          </p:pic>
          <p:pic>
            <p:nvPicPr>
              <p:cNvPr id="8" name="Picture 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4991"/>
                <a:ext cx="314325" cy="313690"/>
              </a:xfrm>
              <a:prstGeom prst="rect">
                <a:avLst/>
              </a:prstGeom>
            </p:spPr>
          </p:pic>
          <p:grpSp>
            <p:nvGrpSpPr>
              <p:cNvPr id="9" name="Group 8"/>
              <p:cNvGrpSpPr/>
              <p:nvPr/>
            </p:nvGrpSpPr>
            <p:grpSpPr>
              <a:xfrm>
                <a:off x="5231567" y="14991"/>
                <a:ext cx="628650" cy="314245"/>
                <a:chOff x="0" y="0"/>
                <a:chExt cx="628650" cy="314325"/>
              </a:xfrm>
            </p:grpSpPr>
            <p:pic>
              <p:nvPicPr>
                <p:cNvPr id="21" name="Picture 2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314325" cy="314325"/>
                </a:xfrm>
                <a:prstGeom prst="rect">
                  <a:avLst/>
                </a:prstGeom>
              </p:spPr>
            </p:pic>
            <p:pic>
              <p:nvPicPr>
                <p:cNvPr id="22" name="Picture 2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4325" y="0"/>
                  <a:ext cx="314325" cy="314325"/>
                </a:xfrm>
                <a:prstGeom prst="rect">
                  <a:avLst/>
                </a:prstGeom>
              </p:spPr>
            </p:pic>
          </p:gr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4861" t="15273" r="44028" b="26509"/>
              <a:stretch/>
            </p:blipFill>
            <p:spPr bwMode="auto">
              <a:xfrm>
                <a:off x="3442272" y="-1"/>
                <a:ext cx="1724025" cy="1550240"/>
              </a:xfrm>
              <a:prstGeom prst="rect">
                <a:avLst/>
              </a:prstGeom>
              <a:ln>
                <a:noFill/>
              </a:ln>
              <a:extLst>
                <a:ext uri="{53640926-AAD7-44d8-BBD7-CCE9431645EC}">
                  <a14:shadowObscured xmlns="" xmlns:a14="http://schemas.microsoft.com/office/drawing/2010/main"/>
                </a:ext>
              </a:extLst>
            </p:spPr>
          </p:pic>
          <p:pic>
            <p:nvPicPr>
              <p:cNvPr id="11" name="Picture 10"/>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3807502" y="14991"/>
                <a:ext cx="338455" cy="337820"/>
              </a:xfrm>
              <a:prstGeom prst="rect">
                <a:avLst/>
              </a:prstGeom>
            </p:spPr>
          </p:pic>
          <p:pic>
            <p:nvPicPr>
              <p:cNvPr id="12" name="Picture 1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62728" y="14991"/>
                <a:ext cx="338455" cy="337820"/>
              </a:xfrm>
              <a:prstGeom prst="rect">
                <a:avLst/>
              </a:prstGeom>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l="4721" t="15632" r="47831" b="26689"/>
              <a:stretch/>
            </p:blipFill>
            <p:spPr bwMode="auto">
              <a:xfrm>
                <a:off x="1733395" y="0"/>
                <a:ext cx="1666875" cy="1549809"/>
              </a:xfrm>
              <a:prstGeom prst="rect">
                <a:avLst/>
              </a:prstGeom>
              <a:ln>
                <a:noFill/>
              </a:ln>
              <a:extLst>
                <a:ext uri="{53640926-AAD7-44d8-BBD7-CCE9431645EC}">
                  <a14:shadowObscured xmlns="" xmlns:a14="http://schemas.microsoft.com/office/drawing/2010/main"/>
                </a:ext>
              </a:extLst>
            </p:spPr>
          </p:pic>
          <p:pic>
            <p:nvPicPr>
              <p:cNvPr id="14" name="Picture 13"/>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38859" y="14991"/>
                <a:ext cx="338455" cy="337820"/>
              </a:xfrm>
              <a:prstGeom prst="rect">
                <a:avLst/>
              </a:prstGeom>
            </p:spPr>
          </p:pic>
          <p:pic>
            <p:nvPicPr>
              <p:cNvPr id="15" name="Picture 1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083633" y="14991"/>
                <a:ext cx="338455" cy="337820"/>
              </a:xfrm>
              <a:prstGeom prst="rect">
                <a:avLst/>
              </a:prstGeom>
            </p:spPr>
          </p:pic>
          <p:sp>
            <p:nvSpPr>
              <p:cNvPr id="17" name="Text Box 5"/>
              <p:cNvSpPr txBox="1"/>
              <p:nvPr/>
            </p:nvSpPr>
            <p:spPr>
              <a:xfrm>
                <a:off x="-38084" y="1578334"/>
                <a:ext cx="1685784" cy="438329"/>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45720" tIns="45720" rIns="4572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b="1" dirty="0">
                    <a:effectLst/>
                    <a:ea typeface="Times New Roman" panose="02020603050405020304" pitchFamily="18" charset="0"/>
                  </a:rPr>
                  <a:t>HOUSE</a:t>
                </a:r>
                <a:endParaRPr lang="en-US" sz="2400" dirty="0">
                  <a:effectLst/>
                  <a:latin typeface="Times New Roman" panose="02020603050405020304" pitchFamily="18" charset="0"/>
                  <a:ea typeface="Times New Roman" panose="02020603050405020304" pitchFamily="18" charset="0"/>
                </a:endParaRPr>
              </a:p>
            </p:txBody>
          </p:sp>
          <p:sp>
            <p:nvSpPr>
              <p:cNvPr id="18" name="Text Box 501"/>
              <p:cNvSpPr txBox="1"/>
              <p:nvPr/>
            </p:nvSpPr>
            <p:spPr>
              <a:xfrm>
                <a:off x="1738860" y="1578334"/>
                <a:ext cx="1639658" cy="438329"/>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45720" tIns="45720" rIns="4572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b="1" dirty="0">
                    <a:effectLst/>
                    <a:ea typeface="Times New Roman" panose="02020603050405020304" pitchFamily="18" charset="0"/>
                  </a:rPr>
                  <a:t>HOUSE </a:t>
                </a:r>
              </a:p>
              <a:p>
                <a:pPr marL="0" marR="0" algn="ctr">
                  <a:spcBef>
                    <a:spcPts val="0"/>
                  </a:spcBef>
                  <a:spcAft>
                    <a:spcPts val="0"/>
                  </a:spcAft>
                </a:pPr>
                <a:r>
                  <a:rPr lang="en-US" sz="1600" b="1" dirty="0">
                    <a:effectLst/>
                    <a:ea typeface="Times New Roman" panose="02020603050405020304" pitchFamily="18" charset="0"/>
                  </a:rPr>
                  <a:t>W/INTERNAL ADU</a:t>
                </a:r>
                <a:endParaRPr lang="en-US" sz="1600" dirty="0">
                  <a:effectLst/>
                  <a:latin typeface="Times New Roman" panose="02020603050405020304" pitchFamily="18" charset="0"/>
                  <a:ea typeface="Times New Roman" panose="02020603050405020304" pitchFamily="18" charset="0"/>
                </a:endParaRPr>
              </a:p>
            </p:txBody>
          </p:sp>
          <p:sp>
            <p:nvSpPr>
              <p:cNvPr id="19" name="Text Box 503"/>
              <p:cNvSpPr txBox="1"/>
              <p:nvPr/>
            </p:nvSpPr>
            <p:spPr>
              <a:xfrm>
                <a:off x="3454869" y="1575914"/>
                <a:ext cx="1724025" cy="44316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45720" tIns="45720" rIns="4572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b="1" dirty="0">
                    <a:effectLst/>
                    <a:ea typeface="Times New Roman" panose="02020603050405020304" pitchFamily="18" charset="0"/>
                  </a:rPr>
                  <a:t>HOUSE </a:t>
                </a:r>
                <a:br>
                  <a:rPr lang="en-US" sz="1600" b="1" dirty="0">
                    <a:effectLst/>
                    <a:ea typeface="Times New Roman" panose="02020603050405020304" pitchFamily="18" charset="0"/>
                  </a:rPr>
                </a:br>
                <a:r>
                  <a:rPr lang="en-US" sz="1600" b="1" dirty="0">
                    <a:effectLst/>
                    <a:ea typeface="Times New Roman" panose="02020603050405020304" pitchFamily="18" charset="0"/>
                  </a:rPr>
                  <a:t>W/DETACHED ADU</a:t>
                </a:r>
                <a:endParaRPr lang="en-US" sz="1600" dirty="0">
                  <a:effectLst/>
                  <a:latin typeface="Times New Roman" panose="02020603050405020304" pitchFamily="18" charset="0"/>
                  <a:ea typeface="Times New Roman" panose="02020603050405020304" pitchFamily="18" charset="0"/>
                </a:endParaRPr>
              </a:p>
            </p:txBody>
          </p:sp>
          <p:sp>
            <p:nvSpPr>
              <p:cNvPr id="20" name="Text Box 505"/>
              <p:cNvSpPr txBox="1"/>
              <p:nvPr/>
            </p:nvSpPr>
            <p:spPr>
              <a:xfrm>
                <a:off x="5231566" y="1575914"/>
                <a:ext cx="1672634" cy="43637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45720" tIns="45720" rIns="4572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b="1" dirty="0">
                    <a:effectLst/>
                    <a:ea typeface="Times New Roman" panose="02020603050405020304" pitchFamily="18" charset="0"/>
                  </a:rPr>
                  <a:t>DUPLEX </a:t>
                </a:r>
                <a:br>
                  <a:rPr lang="en-US" sz="1600" b="1" dirty="0">
                    <a:effectLst/>
                    <a:ea typeface="Times New Roman" panose="02020603050405020304" pitchFamily="18" charset="0"/>
                  </a:rPr>
                </a:br>
                <a:r>
                  <a:rPr lang="en-US" sz="1600" b="1" dirty="0">
                    <a:effectLst/>
                    <a:ea typeface="Times New Roman" panose="02020603050405020304" pitchFamily="18" charset="0"/>
                  </a:rPr>
                  <a:t>ON CORNER</a:t>
                </a:r>
                <a:endParaRPr lang="en-US" sz="1600" dirty="0">
                  <a:effectLst/>
                  <a:latin typeface="Times New Roman" panose="02020603050405020304" pitchFamily="18" charset="0"/>
                  <a:ea typeface="Times New Roman" panose="02020603050405020304" pitchFamily="18" charset="0"/>
                </a:endParaRPr>
              </a:p>
            </p:txBody>
          </p:sp>
        </p:grpSp>
        <p:sp>
          <p:nvSpPr>
            <p:cNvPr id="2" name="TextBox 1">
              <a:extLst>
                <a:ext uri="{FF2B5EF4-FFF2-40B4-BE49-F238E27FC236}">
                  <a16:creationId xmlns:a16="http://schemas.microsoft.com/office/drawing/2014/main" id="{9D9EB93A-C0FC-4AA9-83E4-7D38E2685745}"/>
                </a:ext>
              </a:extLst>
            </p:cNvPr>
            <p:cNvSpPr txBox="1"/>
            <p:nvPr/>
          </p:nvSpPr>
          <p:spPr>
            <a:xfrm>
              <a:off x="53136" y="-278808"/>
              <a:ext cx="2411238" cy="461665"/>
            </a:xfrm>
            <a:prstGeom prst="rect">
              <a:avLst/>
            </a:prstGeom>
            <a:noFill/>
          </p:spPr>
          <p:txBody>
            <a:bodyPr wrap="none" rtlCol="0">
              <a:spAutoFit/>
            </a:bodyPr>
            <a:lstStyle/>
            <a:p>
              <a:r>
                <a:rPr lang="en-US" sz="2400" dirty="0"/>
                <a:t>Allowed today…</a:t>
              </a:r>
            </a:p>
          </p:txBody>
        </p:sp>
      </p:grpSp>
      <p:sp>
        <p:nvSpPr>
          <p:cNvPr id="47" name="TextBox 46">
            <a:extLst>
              <a:ext uri="{FF2B5EF4-FFF2-40B4-BE49-F238E27FC236}">
                <a16:creationId xmlns:a16="http://schemas.microsoft.com/office/drawing/2014/main" id="{AAA0D11A-BF8F-4758-AC42-9DC81799376E}"/>
              </a:ext>
            </a:extLst>
          </p:cNvPr>
          <p:cNvSpPr txBox="1"/>
          <p:nvPr/>
        </p:nvSpPr>
        <p:spPr>
          <a:xfrm>
            <a:off x="204877" y="4641502"/>
            <a:ext cx="2106391" cy="369332"/>
          </a:xfrm>
          <a:prstGeom prst="rect">
            <a:avLst/>
          </a:prstGeom>
          <a:noFill/>
          <a:ln w="50800">
            <a:solidFill>
              <a:schemeClr val="bg2"/>
            </a:solidFill>
          </a:ln>
        </p:spPr>
        <p:txBody>
          <a:bodyPr wrap="square" rtlCol="0">
            <a:spAutoFit/>
          </a:bodyPr>
          <a:lstStyle/>
          <a:p>
            <a:pPr algn="ctr"/>
            <a:r>
              <a:rPr lang="en-US" dirty="0"/>
              <a:t>1 DU</a:t>
            </a:r>
          </a:p>
        </p:txBody>
      </p:sp>
      <p:sp>
        <p:nvSpPr>
          <p:cNvPr id="48" name="TextBox 47">
            <a:extLst>
              <a:ext uri="{FF2B5EF4-FFF2-40B4-BE49-F238E27FC236}">
                <a16:creationId xmlns:a16="http://schemas.microsoft.com/office/drawing/2014/main" id="{9D652E6E-5A9B-4FE4-B33C-5D5CFD55C30C}"/>
              </a:ext>
            </a:extLst>
          </p:cNvPr>
          <p:cNvSpPr txBox="1">
            <a:spLocks/>
          </p:cNvSpPr>
          <p:nvPr/>
        </p:nvSpPr>
        <p:spPr>
          <a:xfrm>
            <a:off x="2501338" y="4624476"/>
            <a:ext cx="6393595" cy="369332"/>
          </a:xfrm>
          <a:prstGeom prst="rect">
            <a:avLst/>
          </a:prstGeom>
          <a:noFill/>
          <a:ln w="50800">
            <a:solidFill>
              <a:schemeClr val="bg2"/>
            </a:solidFill>
          </a:ln>
        </p:spPr>
        <p:txBody>
          <a:bodyPr wrap="square" rtlCol="0">
            <a:spAutoFit/>
          </a:bodyPr>
          <a:lstStyle/>
          <a:p>
            <a:pPr algn="ctr"/>
            <a:r>
              <a:rPr lang="en-US" dirty="0"/>
              <a:t>2 DU</a:t>
            </a:r>
          </a:p>
        </p:txBody>
      </p:sp>
    </p:spTree>
    <p:extLst>
      <p:ext uri="{BB962C8B-B14F-4D97-AF65-F5344CB8AC3E}">
        <p14:creationId xmlns:p14="http://schemas.microsoft.com/office/powerpoint/2010/main" val="303865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5829FED-CF11-415E-A35E-B2580C575438}"/>
              </a:ext>
            </a:extLst>
          </p:cNvPr>
          <p:cNvGrpSpPr/>
          <p:nvPr/>
        </p:nvGrpSpPr>
        <p:grpSpPr>
          <a:xfrm>
            <a:off x="207664" y="1748619"/>
            <a:ext cx="8701768" cy="2965674"/>
            <a:chOff x="207664" y="1550321"/>
            <a:chExt cx="8701768" cy="2965674"/>
          </a:xfrm>
        </p:grpSpPr>
        <p:pic>
          <p:nvPicPr>
            <p:cNvPr id="7" name="Picture 6">
              <a:extLst>
                <a:ext uri="{FF2B5EF4-FFF2-40B4-BE49-F238E27FC236}">
                  <a16:creationId xmlns:a16="http://schemas.microsoft.com/office/drawing/2014/main" id="{8DA606A7-BF56-464E-A86D-397DB6108F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169" t="16006" r="7924" b="61007"/>
            <a:stretch/>
          </p:blipFill>
          <p:spPr>
            <a:xfrm>
              <a:off x="207664" y="1937520"/>
              <a:ext cx="8701768" cy="1612190"/>
            </a:xfrm>
            <a:prstGeom prst="rect">
              <a:avLst/>
            </a:prstGeom>
            <a:ln>
              <a:noFill/>
            </a:ln>
          </p:spPr>
        </p:pic>
        <p:sp>
          <p:nvSpPr>
            <p:cNvPr id="8" name="TextBox 7">
              <a:extLst>
                <a:ext uri="{FF2B5EF4-FFF2-40B4-BE49-F238E27FC236}">
                  <a16:creationId xmlns:a16="http://schemas.microsoft.com/office/drawing/2014/main" id="{6BC60526-EFF2-4C83-9AD0-6E23DF13D4C3}"/>
                </a:ext>
              </a:extLst>
            </p:cNvPr>
            <p:cNvSpPr txBox="1"/>
            <p:nvPr/>
          </p:nvSpPr>
          <p:spPr>
            <a:xfrm>
              <a:off x="283444" y="3580984"/>
              <a:ext cx="965649" cy="369332"/>
            </a:xfrm>
            <a:prstGeom prst="rect">
              <a:avLst/>
            </a:prstGeom>
            <a:solidFill>
              <a:schemeClr val="bg1"/>
            </a:solidFill>
            <a:ln>
              <a:noFill/>
            </a:ln>
          </p:spPr>
          <p:txBody>
            <a:bodyPr wrap="none" rtlCol="0">
              <a:spAutoFit/>
            </a:bodyPr>
            <a:lstStyle/>
            <a:p>
              <a:pPr marL="112713" indent="-112713">
                <a:buFont typeface="Arial" panose="020B0604020202020204" pitchFamily="34" charset="0"/>
                <a:buChar char="•"/>
              </a:pPr>
              <a:r>
                <a:rPr lang="en-US" dirty="0"/>
                <a:t>House</a:t>
              </a:r>
            </a:p>
          </p:txBody>
        </p:sp>
        <p:sp>
          <p:nvSpPr>
            <p:cNvPr id="9" name="TextBox 8">
              <a:extLst>
                <a:ext uri="{FF2B5EF4-FFF2-40B4-BE49-F238E27FC236}">
                  <a16:creationId xmlns:a16="http://schemas.microsoft.com/office/drawing/2014/main" id="{035F7D5F-2D69-4767-A3F6-70A652C2C87C}"/>
                </a:ext>
              </a:extLst>
            </p:cNvPr>
            <p:cNvSpPr txBox="1"/>
            <p:nvPr/>
          </p:nvSpPr>
          <p:spPr>
            <a:xfrm>
              <a:off x="2412693" y="3589611"/>
              <a:ext cx="1712648" cy="646331"/>
            </a:xfrm>
            <a:prstGeom prst="rect">
              <a:avLst/>
            </a:prstGeom>
            <a:solidFill>
              <a:schemeClr val="bg1"/>
            </a:solidFill>
            <a:ln>
              <a:noFill/>
            </a:ln>
          </p:spPr>
          <p:txBody>
            <a:bodyPr wrap="none" rtlCol="0">
              <a:spAutoFit/>
            </a:bodyPr>
            <a:lstStyle/>
            <a:p>
              <a:pPr marL="173038" indent="-173038">
                <a:buFont typeface="Arial" panose="020B0604020202020204" pitchFamily="34" charset="0"/>
                <a:buChar char="•"/>
              </a:pPr>
              <a:r>
                <a:rPr lang="en-US" dirty="0"/>
                <a:t>House +</a:t>
              </a:r>
              <a:r>
                <a:rPr lang="en-US" dirty="0" err="1"/>
                <a:t>ADU</a:t>
              </a:r>
              <a:endParaRPr lang="en-US" dirty="0"/>
            </a:p>
            <a:p>
              <a:pPr marL="173038" indent="-173038">
                <a:buFont typeface="Arial" panose="020B0604020202020204" pitchFamily="34" charset="0"/>
                <a:buChar char="•"/>
              </a:pPr>
              <a:r>
                <a:rPr lang="en-US" dirty="0"/>
                <a:t>Duplex</a:t>
              </a:r>
            </a:p>
          </p:txBody>
        </p:sp>
        <p:sp>
          <p:nvSpPr>
            <p:cNvPr id="10" name="TextBox 9">
              <a:extLst>
                <a:ext uri="{FF2B5EF4-FFF2-40B4-BE49-F238E27FC236}">
                  <a16:creationId xmlns:a16="http://schemas.microsoft.com/office/drawing/2014/main" id="{588DD4F1-3B95-4EDA-B5AC-09160380DF21}"/>
                </a:ext>
              </a:extLst>
            </p:cNvPr>
            <p:cNvSpPr txBox="1"/>
            <p:nvPr/>
          </p:nvSpPr>
          <p:spPr>
            <a:xfrm>
              <a:off x="4494963" y="3592665"/>
              <a:ext cx="1956369" cy="923330"/>
            </a:xfrm>
            <a:prstGeom prst="rect">
              <a:avLst/>
            </a:prstGeom>
            <a:solidFill>
              <a:schemeClr val="bg1"/>
            </a:solidFill>
            <a:ln>
              <a:noFill/>
            </a:ln>
          </p:spPr>
          <p:txBody>
            <a:bodyPr wrap="none" rtlCol="0">
              <a:spAutoFit/>
            </a:bodyPr>
            <a:lstStyle/>
            <a:p>
              <a:pPr marL="173038" indent="-173038">
                <a:buFont typeface="Arial" panose="020B0604020202020204" pitchFamily="34" charset="0"/>
                <a:buChar char="•"/>
              </a:pPr>
              <a:r>
                <a:rPr lang="en-US" dirty="0"/>
                <a:t>House + 2 ADU</a:t>
              </a:r>
            </a:p>
            <a:p>
              <a:pPr marL="173038" indent="-173038">
                <a:buFont typeface="Arial" panose="020B0604020202020204" pitchFamily="34" charset="0"/>
                <a:buChar char="•"/>
              </a:pPr>
              <a:r>
                <a:rPr lang="en-US" dirty="0"/>
                <a:t>Duplex +1 </a:t>
              </a:r>
              <a:r>
                <a:rPr lang="en-US" dirty="0" err="1"/>
                <a:t>ADU</a:t>
              </a:r>
              <a:endParaRPr lang="en-US" dirty="0"/>
            </a:p>
            <a:p>
              <a:pPr marL="173038" indent="-173038">
                <a:buFont typeface="Arial" panose="020B0604020202020204" pitchFamily="34" charset="0"/>
                <a:buChar char="•"/>
              </a:pPr>
              <a:r>
                <a:rPr lang="en-US" dirty="0"/>
                <a:t>Triplex</a:t>
              </a:r>
            </a:p>
          </p:txBody>
        </p:sp>
        <p:sp>
          <p:nvSpPr>
            <p:cNvPr id="11" name="TextBox 10">
              <a:extLst>
                <a:ext uri="{FF2B5EF4-FFF2-40B4-BE49-F238E27FC236}">
                  <a16:creationId xmlns:a16="http://schemas.microsoft.com/office/drawing/2014/main" id="{5D628B45-1005-48F3-A971-646344C214F1}"/>
                </a:ext>
              </a:extLst>
            </p:cNvPr>
            <p:cNvSpPr txBox="1"/>
            <p:nvPr/>
          </p:nvSpPr>
          <p:spPr>
            <a:xfrm>
              <a:off x="6594948" y="3592001"/>
              <a:ext cx="1257395" cy="369332"/>
            </a:xfrm>
            <a:prstGeom prst="rect">
              <a:avLst/>
            </a:prstGeom>
            <a:solidFill>
              <a:schemeClr val="bg1"/>
            </a:solidFill>
            <a:ln>
              <a:noFill/>
            </a:ln>
          </p:spPr>
          <p:txBody>
            <a:bodyPr wrap="none" rtlCol="0">
              <a:spAutoFit/>
            </a:bodyPr>
            <a:lstStyle/>
            <a:p>
              <a:pPr marL="173038" indent="-173038">
                <a:buFont typeface="Arial" panose="020B0604020202020204" pitchFamily="34" charset="0"/>
                <a:buChar char="•"/>
              </a:pPr>
              <a:r>
                <a:rPr lang="en-US" dirty="0"/>
                <a:t>Fourplex</a:t>
              </a:r>
            </a:p>
          </p:txBody>
        </p:sp>
        <p:sp>
          <p:nvSpPr>
            <p:cNvPr id="12" name="TextBox 11">
              <a:extLst>
                <a:ext uri="{FF2B5EF4-FFF2-40B4-BE49-F238E27FC236}">
                  <a16:creationId xmlns:a16="http://schemas.microsoft.com/office/drawing/2014/main" id="{16528D98-22D3-4AC7-9F8B-81EA3A894A72}"/>
                </a:ext>
              </a:extLst>
            </p:cNvPr>
            <p:cNvSpPr txBox="1"/>
            <p:nvPr/>
          </p:nvSpPr>
          <p:spPr>
            <a:xfrm>
              <a:off x="1118918" y="1570373"/>
              <a:ext cx="941283" cy="369332"/>
            </a:xfrm>
            <a:prstGeom prst="rect">
              <a:avLst/>
            </a:prstGeom>
            <a:noFill/>
            <a:ln>
              <a:noFill/>
            </a:ln>
          </p:spPr>
          <p:txBody>
            <a:bodyPr wrap="none" rtlCol="0">
              <a:spAutoFit/>
            </a:bodyPr>
            <a:lstStyle/>
            <a:p>
              <a:r>
                <a:rPr lang="en-US" dirty="0" err="1"/>
                <a:t>2,500sf</a:t>
              </a:r>
              <a:endParaRPr lang="en-US" dirty="0"/>
            </a:p>
          </p:txBody>
        </p:sp>
        <p:sp>
          <p:nvSpPr>
            <p:cNvPr id="13" name="TextBox 12">
              <a:extLst>
                <a:ext uri="{FF2B5EF4-FFF2-40B4-BE49-F238E27FC236}">
                  <a16:creationId xmlns:a16="http://schemas.microsoft.com/office/drawing/2014/main" id="{8FE958EA-C59E-4F6E-8DAC-A0430721EBB8}"/>
                </a:ext>
              </a:extLst>
            </p:cNvPr>
            <p:cNvSpPr txBox="1"/>
            <p:nvPr/>
          </p:nvSpPr>
          <p:spPr>
            <a:xfrm>
              <a:off x="3113026" y="1570373"/>
              <a:ext cx="941283" cy="369332"/>
            </a:xfrm>
            <a:prstGeom prst="rect">
              <a:avLst/>
            </a:prstGeom>
            <a:noFill/>
            <a:ln>
              <a:noFill/>
            </a:ln>
          </p:spPr>
          <p:txBody>
            <a:bodyPr wrap="none" rtlCol="0">
              <a:spAutoFit/>
            </a:bodyPr>
            <a:lstStyle/>
            <a:p>
              <a:r>
                <a:rPr lang="en-US" dirty="0" err="1"/>
                <a:t>3,000sf</a:t>
              </a:r>
              <a:endParaRPr lang="en-US" dirty="0"/>
            </a:p>
          </p:txBody>
        </p:sp>
        <p:sp>
          <p:nvSpPr>
            <p:cNvPr id="14" name="Right Bracket 13">
              <a:extLst>
                <a:ext uri="{FF2B5EF4-FFF2-40B4-BE49-F238E27FC236}">
                  <a16:creationId xmlns:a16="http://schemas.microsoft.com/office/drawing/2014/main" id="{623E8899-79CB-4F23-99D6-73FF19D0C25F}"/>
                </a:ext>
              </a:extLst>
            </p:cNvPr>
            <p:cNvSpPr/>
            <p:nvPr/>
          </p:nvSpPr>
          <p:spPr>
            <a:xfrm rot="16200000">
              <a:off x="6345311" y="713102"/>
              <a:ext cx="145824" cy="2242528"/>
            </a:xfrm>
            <a:prstGeom prst="rightBracket">
              <a:avLst/>
            </a:prstGeom>
            <a:ln>
              <a:solidFill>
                <a:schemeClr val="tx1"/>
              </a:solidFill>
              <a:headEnd type="stealth"/>
              <a:tailEnd type="stealt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799CB96E-4458-4296-8D90-E2FEFB6AC49C}"/>
                </a:ext>
              </a:extLst>
            </p:cNvPr>
            <p:cNvSpPr txBox="1"/>
            <p:nvPr/>
          </p:nvSpPr>
          <p:spPr>
            <a:xfrm>
              <a:off x="5947581" y="1550321"/>
              <a:ext cx="941283" cy="369332"/>
            </a:xfrm>
            <a:prstGeom prst="rect">
              <a:avLst/>
            </a:prstGeom>
            <a:solidFill>
              <a:schemeClr val="bg1"/>
            </a:solidFill>
            <a:ln>
              <a:noFill/>
            </a:ln>
          </p:spPr>
          <p:txBody>
            <a:bodyPr wrap="none" rtlCol="0">
              <a:spAutoFit/>
            </a:bodyPr>
            <a:lstStyle/>
            <a:p>
              <a:r>
                <a:rPr lang="en-US" dirty="0" err="1"/>
                <a:t>3,500sf</a:t>
              </a:r>
              <a:endParaRPr lang="en-US" dirty="0"/>
            </a:p>
          </p:txBody>
        </p:sp>
      </p:grpSp>
      <p:sp>
        <p:nvSpPr>
          <p:cNvPr id="16" name="TextBox 15">
            <a:extLst>
              <a:ext uri="{FF2B5EF4-FFF2-40B4-BE49-F238E27FC236}">
                <a16:creationId xmlns:a16="http://schemas.microsoft.com/office/drawing/2014/main" id="{1A435E97-FCFF-4C6D-B5AB-DEACAC880518}"/>
              </a:ext>
            </a:extLst>
          </p:cNvPr>
          <p:cNvSpPr txBox="1"/>
          <p:nvPr/>
        </p:nvSpPr>
        <p:spPr>
          <a:xfrm>
            <a:off x="190500" y="1031732"/>
            <a:ext cx="8489825" cy="461665"/>
          </a:xfrm>
          <a:prstGeom prst="rect">
            <a:avLst/>
          </a:prstGeom>
          <a:noFill/>
        </p:spPr>
        <p:txBody>
          <a:bodyPr wrap="none" rtlCol="0">
            <a:spAutoFit/>
          </a:bodyPr>
          <a:lstStyle/>
          <a:p>
            <a:r>
              <a:rPr lang="en-US" sz="2400" dirty="0"/>
              <a:t>Allowed under the proposal moving forward to City Council…</a:t>
            </a:r>
          </a:p>
        </p:txBody>
      </p:sp>
      <p:sp>
        <p:nvSpPr>
          <p:cNvPr id="6" name="Rectangle 5">
            <a:extLst>
              <a:ext uri="{FF2B5EF4-FFF2-40B4-BE49-F238E27FC236}">
                <a16:creationId xmlns:a16="http://schemas.microsoft.com/office/drawing/2014/main" id="{AA1B69A3-4F43-46CC-80CC-28925879A36C}"/>
              </a:ext>
            </a:extLst>
          </p:cNvPr>
          <p:cNvSpPr/>
          <p:nvPr/>
        </p:nvSpPr>
        <p:spPr>
          <a:xfrm>
            <a:off x="9285115" y="1108708"/>
            <a:ext cx="3263097" cy="923330"/>
          </a:xfrm>
          <a:prstGeom prst="rect">
            <a:avLst/>
          </a:prstGeom>
        </p:spPr>
        <p:txBody>
          <a:bodyPr wrap="square">
            <a:spAutoFit/>
          </a:bodyPr>
          <a:lstStyle/>
          <a:p>
            <a:r>
              <a:rPr lang="en-US" dirty="0"/>
              <a:t>Add .1 FAR for: </a:t>
            </a:r>
          </a:p>
          <a:p>
            <a:pPr marL="176213" indent="-176213">
              <a:buFont typeface="Arial" panose="020B0604020202020204" pitchFamily="34" charset="0"/>
              <a:buChar char="•"/>
            </a:pPr>
            <a:r>
              <a:rPr lang="en-US" dirty="0"/>
              <a:t>including 1 affordable DU or </a:t>
            </a:r>
          </a:p>
          <a:p>
            <a:pPr marL="176213" indent="-176213">
              <a:buFont typeface="Arial" panose="020B0604020202020204" pitchFamily="34" charset="0"/>
              <a:buChar char="•"/>
            </a:pPr>
            <a:r>
              <a:rPr lang="en-US" dirty="0"/>
              <a:t>preserving existing house</a:t>
            </a:r>
          </a:p>
        </p:txBody>
      </p:sp>
      <p:sp>
        <p:nvSpPr>
          <p:cNvPr id="17" name="TextBox 16">
            <a:extLst>
              <a:ext uri="{FF2B5EF4-FFF2-40B4-BE49-F238E27FC236}">
                <a16:creationId xmlns:a16="http://schemas.microsoft.com/office/drawing/2014/main" id="{FA4C1412-174A-43D4-A038-C454C77A2B90}"/>
              </a:ext>
            </a:extLst>
          </p:cNvPr>
          <p:cNvSpPr txBox="1"/>
          <p:nvPr/>
        </p:nvSpPr>
        <p:spPr>
          <a:xfrm>
            <a:off x="351103" y="4839802"/>
            <a:ext cx="1928185" cy="369332"/>
          </a:xfrm>
          <a:prstGeom prst="rect">
            <a:avLst/>
          </a:prstGeom>
          <a:noFill/>
          <a:ln w="50800">
            <a:solidFill>
              <a:schemeClr val="bg2"/>
            </a:solidFill>
          </a:ln>
        </p:spPr>
        <p:txBody>
          <a:bodyPr wrap="square" rtlCol="0">
            <a:spAutoFit/>
          </a:bodyPr>
          <a:lstStyle/>
          <a:p>
            <a:pPr algn="ctr"/>
            <a:r>
              <a:rPr lang="en-US" dirty="0"/>
              <a:t>1 DU</a:t>
            </a:r>
          </a:p>
        </p:txBody>
      </p:sp>
      <p:sp>
        <p:nvSpPr>
          <p:cNvPr id="18" name="TextBox 17">
            <a:extLst>
              <a:ext uri="{FF2B5EF4-FFF2-40B4-BE49-F238E27FC236}">
                <a16:creationId xmlns:a16="http://schemas.microsoft.com/office/drawing/2014/main" id="{79E8F089-AE01-43F8-86ED-3939EF5C2A46}"/>
              </a:ext>
            </a:extLst>
          </p:cNvPr>
          <p:cNvSpPr txBox="1">
            <a:spLocks/>
          </p:cNvSpPr>
          <p:nvPr/>
        </p:nvSpPr>
        <p:spPr>
          <a:xfrm>
            <a:off x="2489812" y="4844810"/>
            <a:ext cx="2044088" cy="369332"/>
          </a:xfrm>
          <a:prstGeom prst="rect">
            <a:avLst/>
          </a:prstGeom>
          <a:noFill/>
          <a:ln w="50800">
            <a:solidFill>
              <a:schemeClr val="bg2"/>
            </a:solidFill>
          </a:ln>
        </p:spPr>
        <p:txBody>
          <a:bodyPr wrap="square" rtlCol="0">
            <a:spAutoFit/>
          </a:bodyPr>
          <a:lstStyle/>
          <a:p>
            <a:pPr algn="ctr"/>
            <a:r>
              <a:rPr lang="en-US" dirty="0"/>
              <a:t>2 DU</a:t>
            </a:r>
          </a:p>
        </p:txBody>
      </p:sp>
      <p:sp>
        <p:nvSpPr>
          <p:cNvPr id="19" name="TextBox 18">
            <a:extLst>
              <a:ext uri="{FF2B5EF4-FFF2-40B4-BE49-F238E27FC236}">
                <a16:creationId xmlns:a16="http://schemas.microsoft.com/office/drawing/2014/main" id="{84806A8F-6E9E-49E0-85E4-5E62E46AFE1E}"/>
              </a:ext>
            </a:extLst>
          </p:cNvPr>
          <p:cNvSpPr txBox="1">
            <a:spLocks/>
          </p:cNvSpPr>
          <p:nvPr/>
        </p:nvSpPr>
        <p:spPr>
          <a:xfrm>
            <a:off x="4667305" y="4846228"/>
            <a:ext cx="2044088" cy="369332"/>
          </a:xfrm>
          <a:prstGeom prst="rect">
            <a:avLst/>
          </a:prstGeom>
          <a:noFill/>
          <a:ln w="50800">
            <a:solidFill>
              <a:schemeClr val="bg2"/>
            </a:solidFill>
          </a:ln>
        </p:spPr>
        <p:txBody>
          <a:bodyPr wrap="square" rtlCol="0">
            <a:spAutoFit/>
          </a:bodyPr>
          <a:lstStyle/>
          <a:p>
            <a:pPr algn="ctr"/>
            <a:r>
              <a:rPr lang="en-US" dirty="0"/>
              <a:t>3 DU</a:t>
            </a:r>
          </a:p>
        </p:txBody>
      </p:sp>
      <p:sp>
        <p:nvSpPr>
          <p:cNvPr id="20" name="TextBox 19">
            <a:extLst>
              <a:ext uri="{FF2B5EF4-FFF2-40B4-BE49-F238E27FC236}">
                <a16:creationId xmlns:a16="http://schemas.microsoft.com/office/drawing/2014/main" id="{5B09AF21-0EBD-45C0-8518-3360E89D9B63}"/>
              </a:ext>
            </a:extLst>
          </p:cNvPr>
          <p:cNvSpPr txBox="1">
            <a:spLocks/>
          </p:cNvSpPr>
          <p:nvPr/>
        </p:nvSpPr>
        <p:spPr>
          <a:xfrm>
            <a:off x="6865344" y="4839154"/>
            <a:ext cx="2044088" cy="369332"/>
          </a:xfrm>
          <a:prstGeom prst="rect">
            <a:avLst/>
          </a:prstGeom>
          <a:noFill/>
          <a:ln w="50800">
            <a:solidFill>
              <a:schemeClr val="bg2"/>
            </a:solidFill>
          </a:ln>
        </p:spPr>
        <p:txBody>
          <a:bodyPr wrap="square" rtlCol="0">
            <a:spAutoFit/>
          </a:bodyPr>
          <a:lstStyle/>
          <a:p>
            <a:pPr algn="ctr"/>
            <a:r>
              <a:rPr lang="en-US" dirty="0"/>
              <a:t>4 DU</a:t>
            </a:r>
          </a:p>
        </p:txBody>
      </p:sp>
      <p:sp>
        <p:nvSpPr>
          <p:cNvPr id="22" name="TextBox 21">
            <a:extLst>
              <a:ext uri="{FF2B5EF4-FFF2-40B4-BE49-F238E27FC236}">
                <a16:creationId xmlns:a16="http://schemas.microsoft.com/office/drawing/2014/main" id="{D45BC13F-E0F5-4807-920D-38B8745878E4}"/>
              </a:ext>
            </a:extLst>
          </p:cNvPr>
          <p:cNvSpPr txBox="1">
            <a:spLocks/>
          </p:cNvSpPr>
          <p:nvPr/>
        </p:nvSpPr>
        <p:spPr>
          <a:xfrm>
            <a:off x="4667305" y="5431180"/>
            <a:ext cx="4242127" cy="369332"/>
          </a:xfrm>
          <a:prstGeom prst="rect">
            <a:avLst/>
          </a:prstGeom>
          <a:noFill/>
          <a:ln w="50800">
            <a:solidFill>
              <a:schemeClr val="bg2"/>
            </a:solidFill>
          </a:ln>
        </p:spPr>
        <p:txBody>
          <a:bodyPr wrap="square" rtlCol="0">
            <a:spAutoFit/>
          </a:bodyPr>
          <a:lstStyle/>
          <a:p>
            <a:pPr algn="ctr"/>
            <a:r>
              <a:rPr lang="en-US" dirty="0"/>
              <a:t>1 </a:t>
            </a:r>
            <a:r>
              <a:rPr lang="en-US" dirty="0" err="1"/>
              <a:t>Visitable</a:t>
            </a:r>
            <a:r>
              <a:rPr lang="en-US" dirty="0"/>
              <a:t> DU req.</a:t>
            </a:r>
          </a:p>
        </p:txBody>
      </p:sp>
    </p:spTree>
    <p:extLst>
      <p:ext uri="{BB962C8B-B14F-4D97-AF65-F5344CB8AC3E}">
        <p14:creationId xmlns:p14="http://schemas.microsoft.com/office/powerpoint/2010/main" val="221190151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914CB4-A9B8-48CE-B0A3-3351091B07EA}"/>
              </a:ext>
            </a:extLst>
          </p:cNvPr>
          <p:cNvSpPr>
            <a:spLocks noGrp="1"/>
          </p:cNvSpPr>
          <p:nvPr>
            <p:ph type="sldNum" sz="quarter" idx="10"/>
          </p:nvPr>
        </p:nvSpPr>
        <p:spPr/>
        <p:txBody>
          <a:bodyPr/>
          <a:lstStyle/>
          <a:p>
            <a:r>
              <a:rPr lang="en-US"/>
              <a:t>Comprehensive Plan Update Overview | </a:t>
            </a:r>
            <a:fld id="{400F4261-6C3C-4B80-9BB9-B73F8EB3B3F5}" type="slidenum">
              <a:rPr lang="en-US" smtClean="0"/>
              <a:pPr/>
              <a:t>23</a:t>
            </a:fld>
            <a:endParaRPr lang="en-US"/>
          </a:p>
        </p:txBody>
      </p:sp>
    </p:spTree>
    <p:extLst>
      <p:ext uri="{BB962C8B-B14F-4D97-AF65-F5344CB8AC3E}">
        <p14:creationId xmlns:p14="http://schemas.microsoft.com/office/powerpoint/2010/main" val="202928278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r>
              <a:rPr lang="en-US" dirty="0"/>
              <a:t>BPS Policy Framework | </a:t>
            </a:r>
            <a:fld id="{B37BD6B1-7A3C-4E97-A899-9FBA9A6F6A0F}" type="slidenum">
              <a:rPr lang="en-US" smtClean="0"/>
              <a:pPr>
                <a:defRPr/>
              </a:pPr>
              <a:t>24</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012" t="3234" r="4013" b="8177"/>
          <a:stretch/>
        </p:blipFill>
        <p:spPr bwMode="auto">
          <a:xfrm>
            <a:off x="-379" y="-1"/>
            <a:ext cx="9144379"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
            <a:extLst>
              <a:ext uri="{FF2B5EF4-FFF2-40B4-BE49-F238E27FC236}">
                <a16:creationId xmlns:a16="http://schemas.microsoft.com/office/drawing/2014/main" id="{F82CB987-DA1C-47E3-A8F2-DF7B2E3DC9E7}"/>
              </a:ext>
            </a:extLst>
          </p:cNvPr>
          <p:cNvSpPr txBox="1">
            <a:spLocks/>
          </p:cNvSpPr>
          <p:nvPr/>
        </p:nvSpPr>
        <p:spPr bwMode="auto">
          <a:xfrm>
            <a:off x="3810000" y="6477000"/>
            <a:ext cx="5334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buClrTx/>
              <a:buSzTx/>
              <a:buFontTx/>
              <a:buNone/>
              <a:defRPr sz="1200" b="1" kern="1200">
                <a:solidFill>
                  <a:schemeClr val="bg1"/>
                </a:solidFill>
                <a:latin typeface="Trebuchet MS" panose="020B0603020202020204" pitchFamily="34" charset="0"/>
                <a:ea typeface="ＭＳ Ｐゴシック" panose="020B0600070205080204" pitchFamily="34" charset="-128"/>
                <a:cs typeface="+mn-cs"/>
              </a:defRPr>
            </a:lvl1pPr>
            <a:lvl2pPr marL="457200" algn="ctr" rtl="0" eaLnBrk="0" fontAlgn="base" hangingPunct="0">
              <a:spcBef>
                <a:spcPct val="20000"/>
              </a:spcBef>
              <a:spcAft>
                <a:spcPct val="0"/>
              </a:spcAft>
              <a:buClr>
                <a:schemeClr val="accent2"/>
              </a:buClr>
              <a:buSzPct val="115000"/>
              <a:buFont typeface="Wingdings" panose="05000000000000000000" pitchFamily="2" charset="2"/>
              <a:buChar char="§"/>
              <a:defRPr sz="3200" kern="1200">
                <a:solidFill>
                  <a:schemeClr val="tx1"/>
                </a:solidFill>
                <a:latin typeface="Trebuchet MS" panose="020B0603020202020204" pitchFamily="34" charset="0"/>
                <a:ea typeface="ＭＳ Ｐゴシック" panose="020B0600070205080204" pitchFamily="34" charset="-128"/>
                <a:cs typeface="+mn-cs"/>
              </a:defRPr>
            </a:lvl2pPr>
            <a:lvl3pPr marL="914400" algn="ctr" rtl="0" eaLnBrk="0" fontAlgn="base" hangingPunct="0">
              <a:spcBef>
                <a:spcPct val="20000"/>
              </a:spcBef>
              <a:spcAft>
                <a:spcPct val="0"/>
              </a:spcAft>
              <a:buClr>
                <a:schemeClr val="accent2"/>
              </a:buClr>
              <a:buSzPct val="115000"/>
              <a:buFont typeface="Wingdings" panose="05000000000000000000" pitchFamily="2" charset="2"/>
              <a:buChar char="§"/>
              <a:defRPr sz="3200" kern="1200">
                <a:solidFill>
                  <a:schemeClr val="tx1"/>
                </a:solidFill>
                <a:latin typeface="Trebuchet MS" panose="020B0603020202020204" pitchFamily="34" charset="0"/>
                <a:ea typeface="ＭＳ Ｐゴシック" panose="020B0600070205080204" pitchFamily="34" charset="-128"/>
                <a:cs typeface="+mn-cs"/>
              </a:defRPr>
            </a:lvl3pPr>
            <a:lvl4pPr marL="1371600" algn="ctr" rtl="0" eaLnBrk="0" fontAlgn="base" hangingPunct="0">
              <a:spcBef>
                <a:spcPct val="20000"/>
              </a:spcBef>
              <a:spcAft>
                <a:spcPct val="0"/>
              </a:spcAft>
              <a:buClr>
                <a:schemeClr val="accent2"/>
              </a:buClr>
              <a:buSzPct val="115000"/>
              <a:buFont typeface="Wingdings" panose="05000000000000000000" pitchFamily="2" charset="2"/>
              <a:buChar char="§"/>
              <a:defRPr sz="3200" kern="1200">
                <a:solidFill>
                  <a:schemeClr val="tx1"/>
                </a:solidFill>
                <a:latin typeface="Trebuchet MS" panose="020B0603020202020204" pitchFamily="34" charset="0"/>
                <a:ea typeface="ＭＳ Ｐゴシック" panose="020B0600070205080204" pitchFamily="34" charset="-128"/>
                <a:cs typeface="+mn-cs"/>
              </a:defRPr>
            </a:lvl4pPr>
            <a:lvl5pPr marL="1828800" algn="ctr" rtl="0" eaLnBrk="0" fontAlgn="base" hangingPunct="0">
              <a:spcBef>
                <a:spcPct val="20000"/>
              </a:spcBef>
              <a:spcAft>
                <a:spcPct val="0"/>
              </a:spcAft>
              <a:buClr>
                <a:schemeClr val="accent2"/>
              </a:buClr>
              <a:buSzPct val="115000"/>
              <a:buFont typeface="Wingdings" panose="05000000000000000000" pitchFamily="2" charset="2"/>
              <a:buChar char="§"/>
              <a:defRPr sz="3200" kern="1200">
                <a:solidFill>
                  <a:schemeClr val="tx1"/>
                </a:solidFill>
                <a:latin typeface="Trebuchet MS" panose="020B0603020202020204" pitchFamily="34" charset="0"/>
                <a:ea typeface="ＭＳ Ｐゴシック" panose="020B0600070205080204" pitchFamily="34" charset="-128"/>
                <a:cs typeface="+mn-cs"/>
              </a:defRPr>
            </a:lvl5pPr>
            <a:lvl6pPr marL="2286000" algn="l" defTabSz="914400" rtl="0" eaLnBrk="1" latinLnBrk="0" hangingPunct="1">
              <a:defRPr sz="3200" kern="1200">
                <a:solidFill>
                  <a:schemeClr val="tx1"/>
                </a:solidFill>
                <a:latin typeface="Trebuchet MS" panose="020B0603020202020204" pitchFamily="34" charset="0"/>
                <a:ea typeface="ＭＳ Ｐゴシック" panose="020B0600070205080204" pitchFamily="34" charset="-128"/>
                <a:cs typeface="+mn-cs"/>
              </a:defRPr>
            </a:lvl6pPr>
            <a:lvl7pPr marL="2743200" algn="l" defTabSz="914400" rtl="0" eaLnBrk="1" latinLnBrk="0" hangingPunct="1">
              <a:defRPr sz="3200" kern="1200">
                <a:solidFill>
                  <a:schemeClr val="tx1"/>
                </a:solidFill>
                <a:latin typeface="Trebuchet MS" panose="020B0603020202020204" pitchFamily="34" charset="0"/>
                <a:ea typeface="ＭＳ Ｐゴシック" panose="020B0600070205080204" pitchFamily="34" charset="-128"/>
                <a:cs typeface="+mn-cs"/>
              </a:defRPr>
            </a:lvl7pPr>
            <a:lvl8pPr marL="3200400" algn="l" defTabSz="914400" rtl="0" eaLnBrk="1" latinLnBrk="0" hangingPunct="1">
              <a:defRPr sz="3200" kern="1200">
                <a:solidFill>
                  <a:schemeClr val="tx1"/>
                </a:solidFill>
                <a:latin typeface="Trebuchet MS" panose="020B0603020202020204" pitchFamily="34" charset="0"/>
                <a:ea typeface="ＭＳ Ｐゴシック" panose="020B0600070205080204" pitchFamily="34" charset="-128"/>
                <a:cs typeface="+mn-cs"/>
              </a:defRPr>
            </a:lvl8pPr>
            <a:lvl9pPr marL="3657600" algn="l" defTabSz="914400" rtl="0" eaLnBrk="1" latinLnBrk="0" hangingPunct="1">
              <a:defRPr sz="3200" kern="1200">
                <a:solidFill>
                  <a:schemeClr val="tx1"/>
                </a:solidFill>
                <a:latin typeface="Trebuchet MS" panose="020B0603020202020204" pitchFamily="34" charset="0"/>
                <a:ea typeface="ＭＳ Ｐゴシック" panose="020B0600070205080204" pitchFamily="34" charset="-128"/>
                <a:cs typeface="+mn-cs"/>
              </a:defRPr>
            </a:lvl9pPr>
          </a:lstStyle>
          <a:p>
            <a:r>
              <a:rPr lang="en-US" dirty="0">
                <a:solidFill>
                  <a:schemeClr val="tx1">
                    <a:lumMod val="75000"/>
                    <a:lumOff val="25000"/>
                  </a:schemeClr>
                </a:solidFill>
              </a:rPr>
              <a:t>BPS Policy Framework | </a:t>
            </a:r>
            <a:fld id="{1F11FA95-EAC9-48D1-807F-D26F26ADB0B0}" type="slidenum">
              <a:rPr lang="en-US" smtClean="0">
                <a:solidFill>
                  <a:schemeClr val="tx1">
                    <a:lumMod val="75000"/>
                    <a:lumOff val="25000"/>
                  </a:schemeClr>
                </a:solidFill>
              </a:rPr>
              <a:pPr/>
              <a:t>24</a:t>
            </a:fld>
            <a:endParaRPr lang="en-US" dirty="0">
              <a:solidFill>
                <a:schemeClr val="tx1">
                  <a:lumMod val="75000"/>
                  <a:lumOff val="25000"/>
                </a:schemeClr>
              </a:solidFill>
            </a:endParaRPr>
          </a:p>
        </p:txBody>
      </p:sp>
      <p:sp>
        <p:nvSpPr>
          <p:cNvPr id="7" name="Rectangle 6">
            <a:extLst>
              <a:ext uri="{FF2B5EF4-FFF2-40B4-BE49-F238E27FC236}">
                <a16:creationId xmlns:a16="http://schemas.microsoft.com/office/drawing/2014/main" id="{A70050FF-BB19-4D9B-999C-B70386EC5BC7}"/>
              </a:ext>
            </a:extLst>
          </p:cNvPr>
          <p:cNvSpPr/>
          <p:nvPr/>
        </p:nvSpPr>
        <p:spPr>
          <a:xfrm>
            <a:off x="1524000" y="218226"/>
            <a:ext cx="4572000" cy="523220"/>
          </a:xfrm>
          <a:prstGeom prst="rect">
            <a:avLst/>
          </a:prstGeom>
        </p:spPr>
        <p:txBody>
          <a:bodyPr>
            <a:spAutoFit/>
          </a:bodyPr>
          <a:lstStyle/>
          <a:p>
            <a:pPr lvl="2">
              <a:buNone/>
            </a:pPr>
            <a:r>
              <a:rPr lang="en-US" sz="2800" dirty="0"/>
              <a:t>30%. 50%, 20%	</a:t>
            </a:r>
          </a:p>
        </p:txBody>
      </p:sp>
    </p:spTree>
    <p:extLst>
      <p:ext uri="{BB962C8B-B14F-4D97-AF65-F5344CB8AC3E}">
        <p14:creationId xmlns:p14="http://schemas.microsoft.com/office/powerpoint/2010/main" val="33368233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9062"/>
            <a:ext cx="8610600" cy="1143000"/>
          </a:xfrm>
        </p:spPr>
        <p:txBody>
          <a:bodyPr/>
          <a:lstStyle/>
          <a:p>
            <a:r>
              <a:rPr lang="en-US" dirty="0"/>
              <a:t>Vulnerability and Opportunity</a:t>
            </a:r>
          </a:p>
        </p:txBody>
      </p:sp>
      <p:sp>
        <p:nvSpPr>
          <p:cNvPr id="4" name="Slide Number Placeholder 3"/>
          <p:cNvSpPr>
            <a:spLocks noGrp="1"/>
          </p:cNvSpPr>
          <p:nvPr>
            <p:ph type="sldNum" sz="quarter" idx="10"/>
          </p:nvPr>
        </p:nvSpPr>
        <p:spPr/>
        <p:txBody>
          <a:bodyPr/>
          <a:lstStyle/>
          <a:p>
            <a:r>
              <a:rPr lang="en-US" dirty="0"/>
              <a:t>BPS Policy Framework | </a:t>
            </a:r>
            <a:fld id="{1F11FA95-EAC9-48D1-807F-D26F26ADB0B0}" type="slidenum">
              <a:rPr lang="en-US" smtClean="0"/>
              <a:pPr/>
              <a:t>25</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085" y="545523"/>
            <a:ext cx="7676029" cy="5931477"/>
          </a:xfrm>
          <a:prstGeom prst="rect">
            <a:avLst/>
          </a:prstGeom>
        </p:spPr>
      </p:pic>
    </p:spTree>
    <p:extLst>
      <p:ext uri="{BB962C8B-B14F-4D97-AF65-F5344CB8AC3E}">
        <p14:creationId xmlns:p14="http://schemas.microsoft.com/office/powerpoint/2010/main" val="83951227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BPS Policy Framework | </a:t>
            </a:r>
            <a:fld id="{1F11FA95-EAC9-48D1-807F-D26F26ADB0B0}" type="slidenum">
              <a:rPr lang="en-US" smtClean="0"/>
              <a:pPr/>
              <a:t>26</a:t>
            </a:fld>
            <a:endParaRPr lang="en-US" dirty="0"/>
          </a:p>
        </p:txBody>
      </p:sp>
      <p:pic>
        <p:nvPicPr>
          <p:cNvPr id="6" name="Picture 5"/>
          <p:cNvPicPr>
            <a:picLocks noChangeAspect="1"/>
          </p:cNvPicPr>
          <p:nvPr/>
        </p:nvPicPr>
        <p:blipFill>
          <a:blip r:embed="rId2"/>
          <a:stretch>
            <a:fillRect/>
          </a:stretch>
        </p:blipFill>
        <p:spPr>
          <a:xfrm>
            <a:off x="0" y="66675"/>
            <a:ext cx="9139479" cy="6257925"/>
          </a:xfrm>
          <a:prstGeom prst="rect">
            <a:avLst/>
          </a:prstGeom>
        </p:spPr>
      </p:pic>
      <p:sp>
        <p:nvSpPr>
          <p:cNvPr id="7" name="Title 1">
            <a:extLst>
              <a:ext uri="{FF2B5EF4-FFF2-40B4-BE49-F238E27FC236}">
                <a16:creationId xmlns:a16="http://schemas.microsoft.com/office/drawing/2014/main" id="{62411C0E-3437-4469-B7EB-551B4DA2CDDC}"/>
              </a:ext>
            </a:extLst>
          </p:cNvPr>
          <p:cNvSpPr>
            <a:spLocks noGrp="1"/>
          </p:cNvSpPr>
          <p:nvPr>
            <p:ph type="title"/>
          </p:nvPr>
        </p:nvSpPr>
        <p:spPr>
          <a:xfrm>
            <a:off x="180975" y="76200"/>
            <a:ext cx="7153275" cy="842962"/>
          </a:xfrm>
          <a:solidFill>
            <a:srgbClr val="FFFFFF">
              <a:alpha val="54118"/>
            </a:srgbClr>
          </a:solidFill>
        </p:spPr>
        <p:txBody>
          <a:bodyPr/>
          <a:lstStyle/>
          <a:p>
            <a:r>
              <a:rPr lang="en-US" sz="3600" dirty="0"/>
              <a:t>Equitable Investment</a:t>
            </a:r>
          </a:p>
        </p:txBody>
      </p:sp>
    </p:spTree>
    <p:extLst>
      <p:ext uri="{BB962C8B-B14F-4D97-AF65-F5344CB8AC3E}">
        <p14:creationId xmlns:p14="http://schemas.microsoft.com/office/powerpoint/2010/main" val="74862822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9062"/>
            <a:ext cx="8610600" cy="1143000"/>
          </a:xfrm>
        </p:spPr>
        <p:txBody>
          <a:bodyPr/>
          <a:lstStyle/>
          <a:p>
            <a:r>
              <a:rPr lang="en-US" dirty="0"/>
              <a:t>Equitable Investment</a:t>
            </a:r>
          </a:p>
        </p:txBody>
      </p:sp>
      <p:sp>
        <p:nvSpPr>
          <p:cNvPr id="4" name="Slide Number Placeholder 3"/>
          <p:cNvSpPr>
            <a:spLocks noGrp="1"/>
          </p:cNvSpPr>
          <p:nvPr>
            <p:ph type="sldNum" sz="quarter" idx="10"/>
          </p:nvPr>
        </p:nvSpPr>
        <p:spPr/>
        <p:txBody>
          <a:bodyPr/>
          <a:lstStyle/>
          <a:p>
            <a:r>
              <a:rPr lang="en-US" dirty="0"/>
              <a:t>BPS Policy Framework | </a:t>
            </a:r>
            <a:fld id="{1F11FA95-EAC9-48D1-807F-D26F26ADB0B0}" type="slidenum">
              <a:rPr lang="en-US" smtClean="0"/>
              <a:pPr/>
              <a:t>27</a:t>
            </a:fld>
            <a:endParaRPr lang="en-US" dirty="0"/>
          </a:p>
        </p:txBody>
      </p:sp>
      <p:sp>
        <p:nvSpPr>
          <p:cNvPr id="3" name="Rectangle: Rounded Corners 2"/>
          <p:cNvSpPr/>
          <p:nvPr/>
        </p:nvSpPr>
        <p:spPr>
          <a:xfrm>
            <a:off x="692945" y="1066791"/>
            <a:ext cx="3648205" cy="2232212"/>
          </a:xfrm>
          <a:prstGeom prst="roundRect">
            <a:avLst/>
          </a:prstGeom>
          <a:noFill/>
          <a:ln w="57150">
            <a:solidFill>
              <a:srgbClr val="EF7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4764756" y="1066791"/>
            <a:ext cx="3637424" cy="2232212"/>
          </a:xfrm>
          <a:prstGeom prst="roundRect">
            <a:avLst/>
          </a:prstGeom>
          <a:noFill/>
          <a:ln w="57150">
            <a:solidFill>
              <a:srgbClr val="F6D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692944" y="3664042"/>
            <a:ext cx="3648207" cy="2259659"/>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4782677" y="3664042"/>
            <a:ext cx="3619267" cy="2259659"/>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4558555" y="1023938"/>
            <a:ext cx="0" cy="5000342"/>
          </a:xfrm>
          <a:prstGeom prst="straightConnector1">
            <a:avLst/>
          </a:prstGeom>
          <a:ln w="57150">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p:cNvCxnSpPr/>
          <p:nvPr/>
        </p:nvCxnSpPr>
        <p:spPr>
          <a:xfrm flipH="1">
            <a:off x="874061" y="3491751"/>
            <a:ext cx="7310715" cy="0"/>
          </a:xfrm>
          <a:prstGeom prst="straightConnector1">
            <a:avLst/>
          </a:prstGeom>
          <a:ln w="57150">
            <a:headEnd type="triangle"/>
            <a:tailEnd type="triangle"/>
          </a:ln>
        </p:spPr>
        <p:style>
          <a:lnRef idx="1">
            <a:schemeClr val="accent2"/>
          </a:lnRef>
          <a:fillRef idx="0">
            <a:schemeClr val="accent2"/>
          </a:fillRef>
          <a:effectRef idx="0">
            <a:schemeClr val="accent2"/>
          </a:effectRef>
          <a:fontRef idx="minor">
            <a:schemeClr val="tx1"/>
          </a:fontRef>
        </p:style>
      </p:cxnSp>
      <p:sp>
        <p:nvSpPr>
          <p:cNvPr id="21" name="Title 1"/>
          <p:cNvSpPr txBox="1">
            <a:spLocks/>
          </p:cNvSpPr>
          <p:nvPr/>
        </p:nvSpPr>
        <p:spPr bwMode="auto">
          <a:xfrm>
            <a:off x="8157886" y="3218327"/>
            <a:ext cx="860612" cy="51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buClrTx/>
              <a:buSzTx/>
              <a:buFontTx/>
              <a:buNone/>
            </a:pPr>
            <a:r>
              <a:rPr lang="en-US" sz="2400" kern="0" dirty="0"/>
              <a:t>High</a:t>
            </a:r>
          </a:p>
        </p:txBody>
      </p:sp>
      <p:sp>
        <p:nvSpPr>
          <p:cNvPr id="22" name="Title 1"/>
          <p:cNvSpPr txBox="1">
            <a:spLocks/>
          </p:cNvSpPr>
          <p:nvPr/>
        </p:nvSpPr>
        <p:spPr bwMode="auto">
          <a:xfrm>
            <a:off x="13449" y="3236258"/>
            <a:ext cx="860612" cy="51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buClrTx/>
              <a:buSzTx/>
              <a:buFontTx/>
              <a:buNone/>
            </a:pPr>
            <a:r>
              <a:rPr lang="en-US" sz="2400" kern="0" dirty="0"/>
              <a:t>Low</a:t>
            </a:r>
          </a:p>
        </p:txBody>
      </p:sp>
      <p:sp>
        <p:nvSpPr>
          <p:cNvPr id="23" name="Title 1"/>
          <p:cNvSpPr txBox="1">
            <a:spLocks/>
          </p:cNvSpPr>
          <p:nvPr/>
        </p:nvSpPr>
        <p:spPr bwMode="auto">
          <a:xfrm>
            <a:off x="4170829" y="5894294"/>
            <a:ext cx="860612" cy="51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buClrTx/>
              <a:buSzTx/>
              <a:buFontTx/>
              <a:buNone/>
            </a:pPr>
            <a:r>
              <a:rPr lang="en-US" sz="2400" kern="0" dirty="0"/>
              <a:t>Low</a:t>
            </a:r>
          </a:p>
        </p:txBody>
      </p:sp>
      <p:sp>
        <p:nvSpPr>
          <p:cNvPr id="29" name="Title 1"/>
          <p:cNvSpPr txBox="1">
            <a:spLocks/>
          </p:cNvSpPr>
          <p:nvPr/>
        </p:nvSpPr>
        <p:spPr bwMode="auto">
          <a:xfrm>
            <a:off x="4168586" y="591665"/>
            <a:ext cx="860612" cy="51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buClrTx/>
              <a:buSzTx/>
              <a:buFontTx/>
              <a:buNone/>
            </a:pPr>
            <a:r>
              <a:rPr lang="en-US" sz="2400" kern="0" dirty="0"/>
              <a:t>High</a:t>
            </a:r>
          </a:p>
        </p:txBody>
      </p:sp>
      <p:sp>
        <p:nvSpPr>
          <p:cNvPr id="30" name="Title 1"/>
          <p:cNvSpPr txBox="1">
            <a:spLocks/>
          </p:cNvSpPr>
          <p:nvPr/>
        </p:nvSpPr>
        <p:spPr bwMode="auto">
          <a:xfrm>
            <a:off x="961456" y="1156270"/>
            <a:ext cx="3328150" cy="51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buClrTx/>
              <a:buSzTx/>
              <a:buFontTx/>
              <a:buNone/>
            </a:pPr>
            <a:r>
              <a:rPr lang="en-US" sz="2000" kern="0" dirty="0"/>
              <a:t>High Vulnerability</a:t>
            </a:r>
          </a:p>
          <a:p>
            <a:pPr>
              <a:buClrTx/>
              <a:buSzTx/>
              <a:buFontTx/>
              <a:buNone/>
            </a:pPr>
            <a:r>
              <a:rPr lang="en-US" sz="2000" kern="0" dirty="0"/>
              <a:t>Low Opportunity</a:t>
            </a:r>
          </a:p>
        </p:txBody>
      </p:sp>
      <p:sp>
        <p:nvSpPr>
          <p:cNvPr id="31" name="Title 1"/>
          <p:cNvSpPr txBox="1">
            <a:spLocks/>
          </p:cNvSpPr>
          <p:nvPr/>
        </p:nvSpPr>
        <p:spPr bwMode="auto">
          <a:xfrm>
            <a:off x="5020236" y="1172224"/>
            <a:ext cx="3328150" cy="51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buClrTx/>
              <a:buSzTx/>
              <a:buFontTx/>
              <a:buNone/>
            </a:pPr>
            <a:r>
              <a:rPr lang="en-US" sz="2000" kern="0" dirty="0"/>
              <a:t>High Vulnerability</a:t>
            </a:r>
          </a:p>
          <a:p>
            <a:pPr>
              <a:buClrTx/>
              <a:buSzTx/>
              <a:buFontTx/>
              <a:buNone/>
            </a:pPr>
            <a:r>
              <a:rPr lang="en-US" sz="2000" kern="0" dirty="0"/>
              <a:t>High Opportunity</a:t>
            </a:r>
          </a:p>
        </p:txBody>
      </p:sp>
      <p:sp>
        <p:nvSpPr>
          <p:cNvPr id="32" name="Title 1"/>
          <p:cNvSpPr txBox="1">
            <a:spLocks/>
          </p:cNvSpPr>
          <p:nvPr/>
        </p:nvSpPr>
        <p:spPr bwMode="auto">
          <a:xfrm>
            <a:off x="977143" y="3750567"/>
            <a:ext cx="3328150" cy="51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buClrTx/>
              <a:buSzTx/>
              <a:buFontTx/>
              <a:buNone/>
            </a:pPr>
            <a:r>
              <a:rPr lang="en-US" sz="2000" kern="0" dirty="0"/>
              <a:t>Low Vulnerability</a:t>
            </a:r>
          </a:p>
          <a:p>
            <a:pPr>
              <a:buClrTx/>
              <a:buSzTx/>
              <a:buFontTx/>
              <a:buNone/>
            </a:pPr>
            <a:r>
              <a:rPr lang="en-US" sz="2000" kern="0" dirty="0"/>
              <a:t>Low Opportunity</a:t>
            </a:r>
          </a:p>
        </p:txBody>
      </p:sp>
      <p:sp>
        <p:nvSpPr>
          <p:cNvPr id="33" name="Title 1"/>
          <p:cNvSpPr txBox="1">
            <a:spLocks/>
          </p:cNvSpPr>
          <p:nvPr/>
        </p:nvSpPr>
        <p:spPr bwMode="auto">
          <a:xfrm>
            <a:off x="5020236" y="3750567"/>
            <a:ext cx="3328150" cy="51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buClrTx/>
              <a:buSzTx/>
              <a:buFontTx/>
              <a:buNone/>
            </a:pPr>
            <a:r>
              <a:rPr lang="en-US" sz="2000" kern="0" dirty="0"/>
              <a:t>Low Vulnerability</a:t>
            </a:r>
          </a:p>
          <a:p>
            <a:pPr>
              <a:buClrTx/>
              <a:buSzTx/>
              <a:buFontTx/>
              <a:buNone/>
            </a:pPr>
            <a:r>
              <a:rPr lang="en-US" sz="2000" kern="0" dirty="0"/>
              <a:t>High Opportunity</a:t>
            </a:r>
          </a:p>
        </p:txBody>
      </p:sp>
      <p:sp>
        <p:nvSpPr>
          <p:cNvPr id="34" name="TextBox 33"/>
          <p:cNvSpPr txBox="1"/>
          <p:nvPr/>
        </p:nvSpPr>
        <p:spPr>
          <a:xfrm>
            <a:off x="5758479" y="3320999"/>
            <a:ext cx="1280160" cy="338554"/>
          </a:xfrm>
          <a:prstGeom prst="rect">
            <a:avLst/>
          </a:prstGeom>
          <a:solidFill>
            <a:schemeClr val="bg1"/>
          </a:solidFill>
          <a:ln w="19050">
            <a:solidFill>
              <a:schemeClr val="accent6"/>
            </a:solidFill>
          </a:ln>
        </p:spPr>
        <p:txBody>
          <a:bodyPr wrap="square" rtlCol="0">
            <a:spAutoFit/>
          </a:bodyPr>
          <a:lstStyle/>
          <a:p>
            <a:pPr>
              <a:buNone/>
            </a:pPr>
            <a:r>
              <a:rPr lang="en-US" sz="1600" dirty="0"/>
              <a:t>Opportunity</a:t>
            </a:r>
          </a:p>
        </p:txBody>
      </p:sp>
      <p:sp>
        <p:nvSpPr>
          <p:cNvPr id="35" name="TextBox 34"/>
          <p:cNvSpPr txBox="1"/>
          <p:nvPr/>
        </p:nvSpPr>
        <p:spPr>
          <a:xfrm rot="16200000">
            <a:off x="3870963" y="2147813"/>
            <a:ext cx="1375184" cy="338554"/>
          </a:xfrm>
          <a:prstGeom prst="rect">
            <a:avLst/>
          </a:prstGeom>
          <a:solidFill>
            <a:schemeClr val="bg1"/>
          </a:solidFill>
          <a:ln w="19050">
            <a:solidFill>
              <a:schemeClr val="accent6"/>
            </a:solidFill>
          </a:ln>
        </p:spPr>
        <p:txBody>
          <a:bodyPr wrap="square" rtlCol="0">
            <a:spAutoFit/>
          </a:bodyPr>
          <a:lstStyle/>
          <a:p>
            <a:pPr>
              <a:buNone/>
            </a:pPr>
            <a:r>
              <a:rPr lang="en-US" sz="1600" dirty="0"/>
              <a:t>Vulnerability</a:t>
            </a:r>
          </a:p>
        </p:txBody>
      </p:sp>
      <p:sp>
        <p:nvSpPr>
          <p:cNvPr id="37" name="Title 1"/>
          <p:cNvSpPr txBox="1">
            <a:spLocks/>
          </p:cNvSpPr>
          <p:nvPr/>
        </p:nvSpPr>
        <p:spPr bwMode="auto">
          <a:xfrm>
            <a:off x="645320" y="1710784"/>
            <a:ext cx="3776851" cy="166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marL="285750" indent="-285750" algn="l">
              <a:buClrTx/>
              <a:buSzTx/>
            </a:pPr>
            <a:r>
              <a:rPr lang="en-US" sz="1600" kern="0" dirty="0"/>
              <a:t>Prioritize infrastructure investments</a:t>
            </a:r>
          </a:p>
          <a:p>
            <a:pPr marL="285750" indent="-285750" algn="l">
              <a:buClrTx/>
              <a:buSzTx/>
            </a:pPr>
            <a:r>
              <a:rPr lang="en-US" sz="1600" kern="0" dirty="0"/>
              <a:t>Vision Zero safety improvements</a:t>
            </a:r>
          </a:p>
          <a:p>
            <a:pPr marL="285750" indent="-285750" algn="l">
              <a:buClrTx/>
              <a:buSzTx/>
            </a:pPr>
            <a:r>
              <a:rPr lang="en-US" sz="1600" kern="0" dirty="0"/>
              <a:t>NPI program</a:t>
            </a:r>
          </a:p>
          <a:p>
            <a:pPr marL="285750" indent="-285750" algn="l">
              <a:buClrTx/>
              <a:buSzTx/>
            </a:pPr>
            <a:r>
              <a:rPr lang="en-US" sz="1600" kern="0" dirty="0"/>
              <a:t>Affordable housing preservation</a:t>
            </a:r>
          </a:p>
          <a:p>
            <a:pPr marL="285750" indent="-285750" algn="l">
              <a:buClrTx/>
              <a:buSzTx/>
            </a:pPr>
            <a:endParaRPr lang="en-US" sz="1600" kern="0" dirty="0"/>
          </a:p>
        </p:txBody>
      </p:sp>
      <p:sp>
        <p:nvSpPr>
          <p:cNvPr id="41" name="Title 1"/>
          <p:cNvSpPr txBox="1">
            <a:spLocks/>
          </p:cNvSpPr>
          <p:nvPr/>
        </p:nvSpPr>
        <p:spPr bwMode="auto">
          <a:xfrm>
            <a:off x="4747231" y="1842984"/>
            <a:ext cx="3690157" cy="118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marL="285750" indent="-285750" algn="l">
              <a:buClrTx/>
              <a:buSzTx/>
            </a:pPr>
            <a:r>
              <a:rPr lang="en-US" sz="1600" kern="0" dirty="0"/>
              <a:t>Prioritize affordable housing</a:t>
            </a:r>
          </a:p>
          <a:p>
            <a:pPr marL="285750" indent="-285750" algn="l">
              <a:buClrTx/>
              <a:buSzTx/>
            </a:pPr>
            <a:r>
              <a:rPr lang="en-US" sz="1600" kern="0" dirty="0"/>
              <a:t>N/NE Neighborhood Housing Strategy</a:t>
            </a:r>
          </a:p>
          <a:p>
            <a:pPr marL="285750" indent="-285750" algn="l">
              <a:buClrTx/>
              <a:buSzTx/>
            </a:pPr>
            <a:r>
              <a:rPr lang="en-US" sz="1600" kern="0" dirty="0"/>
              <a:t>N Russell/Williams Collaboration</a:t>
            </a:r>
          </a:p>
          <a:p>
            <a:pPr algn="l">
              <a:buClrTx/>
              <a:buSzTx/>
              <a:buNone/>
            </a:pPr>
            <a:endParaRPr lang="en-US" sz="1600" kern="0" dirty="0"/>
          </a:p>
        </p:txBody>
      </p:sp>
      <p:sp>
        <p:nvSpPr>
          <p:cNvPr id="43" name="Title 1"/>
          <p:cNvSpPr txBox="1">
            <a:spLocks/>
          </p:cNvSpPr>
          <p:nvPr/>
        </p:nvSpPr>
        <p:spPr bwMode="auto">
          <a:xfrm>
            <a:off x="4727832" y="4261553"/>
            <a:ext cx="3843387" cy="150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marL="285750" indent="-285750" algn="l">
              <a:buClrTx/>
              <a:buSzTx/>
            </a:pPr>
            <a:r>
              <a:rPr lang="en-US" sz="1600" kern="0" dirty="0"/>
              <a:t>Expand housing choices</a:t>
            </a:r>
          </a:p>
          <a:p>
            <a:pPr marL="285750" indent="-285750" algn="l">
              <a:buClrTx/>
              <a:buSzTx/>
            </a:pPr>
            <a:r>
              <a:rPr lang="en-US" sz="1600" kern="0" dirty="0"/>
              <a:t>Encourage infill through Residential Infill Project and Central City 2035</a:t>
            </a:r>
          </a:p>
          <a:p>
            <a:pPr marL="285750" indent="-285750" algn="l">
              <a:buClrTx/>
              <a:buSzTx/>
            </a:pPr>
            <a:endParaRPr lang="en-US" sz="1600" kern="0" dirty="0"/>
          </a:p>
        </p:txBody>
      </p:sp>
      <p:sp>
        <p:nvSpPr>
          <p:cNvPr id="46" name="Title 1"/>
          <p:cNvSpPr txBox="1">
            <a:spLocks/>
          </p:cNvSpPr>
          <p:nvPr/>
        </p:nvSpPr>
        <p:spPr bwMode="auto">
          <a:xfrm>
            <a:off x="804526" y="4194688"/>
            <a:ext cx="3328150" cy="51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marL="285750" indent="-285750" algn="l">
              <a:buClrTx/>
              <a:buSzTx/>
            </a:pPr>
            <a:endParaRPr lang="en-US" sz="1600" kern="0" dirty="0"/>
          </a:p>
        </p:txBody>
      </p:sp>
      <p:sp>
        <p:nvSpPr>
          <p:cNvPr id="47" name="Title 1"/>
          <p:cNvSpPr txBox="1">
            <a:spLocks/>
          </p:cNvSpPr>
          <p:nvPr/>
        </p:nvSpPr>
        <p:spPr bwMode="auto">
          <a:xfrm>
            <a:off x="804526" y="4465137"/>
            <a:ext cx="3412964" cy="1314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accent2"/>
                </a:solidFill>
                <a:latin typeface="Trebuchet MS"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marL="285750" indent="-285750" algn="l">
              <a:buClrTx/>
              <a:buSzTx/>
            </a:pPr>
            <a:r>
              <a:rPr lang="en-US" sz="1600" kern="0" dirty="0"/>
              <a:t>Expand housing choices</a:t>
            </a:r>
          </a:p>
          <a:p>
            <a:pPr marL="285750" indent="-285750" algn="l">
              <a:buClrTx/>
              <a:buSzTx/>
            </a:pPr>
            <a:r>
              <a:rPr lang="en-US" sz="1600" kern="0" dirty="0"/>
              <a:t>Invest in active transportation improvements to increase mobility </a:t>
            </a:r>
          </a:p>
          <a:p>
            <a:pPr marL="285750" indent="-285750" algn="l">
              <a:buClrTx/>
              <a:buSzTx/>
            </a:pPr>
            <a:r>
              <a:rPr lang="en-US" sz="1600" kern="0" dirty="0"/>
              <a:t>SW Corridor MAX</a:t>
            </a:r>
          </a:p>
        </p:txBody>
      </p:sp>
    </p:spTree>
    <p:extLst>
      <p:ext uri="{BB962C8B-B14F-4D97-AF65-F5344CB8AC3E}">
        <p14:creationId xmlns:p14="http://schemas.microsoft.com/office/powerpoint/2010/main" val="25815734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a:extLst>
              <a:ext uri="{FF2B5EF4-FFF2-40B4-BE49-F238E27FC236}">
                <a16:creationId xmlns:a16="http://schemas.microsoft.com/office/drawing/2014/main" id="{EAA06928-44EA-4C61-A728-EAE4561FE0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36" t="3261" r="5619" b="5035"/>
          <a:stretch/>
        </p:blipFill>
        <p:spPr bwMode="auto">
          <a:xfrm>
            <a:off x="-87830" y="67573"/>
            <a:ext cx="8927030" cy="671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4E2E07D2-F05A-4E55-9E20-FB426FC603B8}"/>
              </a:ext>
            </a:extLst>
          </p:cNvPr>
          <p:cNvSpPr/>
          <p:nvPr/>
        </p:nvSpPr>
        <p:spPr>
          <a:xfrm>
            <a:off x="5211373" y="-593274"/>
            <a:ext cx="4194629" cy="2044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C54A4F8-2E75-4D46-AFE2-45E132923086}"/>
              </a:ext>
            </a:extLst>
          </p:cNvPr>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115000"/>
              <a:buFont typeface="Wingdings" panose="05000000000000000000" pitchFamily="2" charset="2"/>
              <a:buChar char="§"/>
              <a:defRPr sz="2400">
                <a:solidFill>
                  <a:schemeClr val="tx1"/>
                </a:solidFill>
                <a:latin typeface="Trebuchet MS" panose="020B0603020202020204" pitchFamily="34" charset="0"/>
                <a:ea typeface="MS PGothic" panose="020B0600070205080204" pitchFamily="34" charset="-128"/>
              </a:defRPr>
            </a:lvl1pPr>
            <a:lvl2pPr marL="557213" indent="-214313">
              <a:spcBef>
                <a:spcPct val="20000"/>
              </a:spcBef>
              <a:buClr>
                <a:schemeClr val="accent2"/>
              </a:buClr>
              <a:buSzPct val="115000"/>
              <a:buFont typeface="Wingdings" panose="05000000000000000000" pitchFamily="2" charset="2"/>
              <a:buChar char="§"/>
              <a:defRPr sz="2100">
                <a:solidFill>
                  <a:schemeClr val="tx1"/>
                </a:solidFill>
                <a:latin typeface="Trebuchet MS" panose="020B0603020202020204" pitchFamily="34" charset="0"/>
                <a:ea typeface="MS PGothic" panose="020B0600070205080204" pitchFamily="34" charset="-128"/>
              </a:defRPr>
            </a:lvl2pPr>
            <a:lvl3pPr marL="857250" indent="-171450">
              <a:spcBef>
                <a:spcPct val="20000"/>
              </a:spcBef>
              <a:buClr>
                <a:schemeClr val="accent2"/>
              </a:buClr>
              <a:buSzPct val="115000"/>
              <a:buFont typeface="Wingdings" panose="05000000000000000000" pitchFamily="2" charset="2"/>
              <a:buChar char="§"/>
              <a:defRPr sz="1800">
                <a:solidFill>
                  <a:schemeClr val="tx1"/>
                </a:solidFill>
                <a:latin typeface="Trebuchet MS" panose="020B0603020202020204" pitchFamily="34" charset="0"/>
                <a:ea typeface="MS PGothic" panose="020B0600070205080204" pitchFamily="34" charset="-128"/>
              </a:defRPr>
            </a:lvl3pPr>
            <a:lvl4pPr marL="1200150" indent="-171450">
              <a:spcBef>
                <a:spcPct val="20000"/>
              </a:spcBef>
              <a:buClr>
                <a:schemeClr val="accent2"/>
              </a:buClr>
              <a:buSzPct val="115000"/>
              <a:buFont typeface="Wingdings" panose="05000000000000000000" pitchFamily="2" charset="2"/>
              <a:buChar char="§"/>
              <a:defRPr sz="1500">
                <a:solidFill>
                  <a:schemeClr val="tx1"/>
                </a:solidFill>
                <a:latin typeface="Trebuchet MS" panose="020B0603020202020204" pitchFamily="34" charset="0"/>
                <a:ea typeface="MS PGothic" panose="020B0600070205080204" pitchFamily="34" charset="-128"/>
              </a:defRPr>
            </a:lvl4pPr>
            <a:lvl5pPr marL="1543050" indent="-171450">
              <a:spcBef>
                <a:spcPct val="20000"/>
              </a:spcBef>
              <a:buClr>
                <a:schemeClr val="accent2"/>
              </a:buClr>
              <a:buSzPct val="115000"/>
              <a:buFont typeface="Wingdings" panose="05000000000000000000" pitchFamily="2" charset="2"/>
              <a:buChar char="§"/>
              <a:defRPr sz="1500">
                <a:solidFill>
                  <a:schemeClr val="tx1"/>
                </a:solidFill>
                <a:latin typeface="Trebuchet MS" panose="020B0603020202020204" pitchFamily="34" charset="0"/>
                <a:ea typeface="MS PGothic" panose="020B0600070205080204" pitchFamily="34" charset="-128"/>
              </a:defRPr>
            </a:lvl5pPr>
            <a:lvl6pPr marL="1885950" indent="-171450" eaLnBrk="0" fontAlgn="base" hangingPunct="0">
              <a:spcBef>
                <a:spcPct val="20000"/>
              </a:spcBef>
              <a:spcAft>
                <a:spcPct val="0"/>
              </a:spcAft>
              <a:buClr>
                <a:schemeClr val="accent2"/>
              </a:buClr>
              <a:buSzPct val="115000"/>
              <a:buFont typeface="Wingdings" panose="05000000000000000000" pitchFamily="2" charset="2"/>
              <a:buChar char="§"/>
              <a:defRPr sz="1500">
                <a:solidFill>
                  <a:schemeClr val="tx1"/>
                </a:solidFill>
                <a:latin typeface="Trebuchet MS" panose="020B0603020202020204" pitchFamily="34" charset="0"/>
                <a:ea typeface="MS PGothic" panose="020B0600070205080204" pitchFamily="34" charset="-128"/>
              </a:defRPr>
            </a:lvl6pPr>
            <a:lvl7pPr marL="2228850" indent="-171450" eaLnBrk="0" fontAlgn="base" hangingPunct="0">
              <a:spcBef>
                <a:spcPct val="20000"/>
              </a:spcBef>
              <a:spcAft>
                <a:spcPct val="0"/>
              </a:spcAft>
              <a:buClr>
                <a:schemeClr val="accent2"/>
              </a:buClr>
              <a:buSzPct val="115000"/>
              <a:buFont typeface="Wingdings" panose="05000000000000000000" pitchFamily="2" charset="2"/>
              <a:buChar char="§"/>
              <a:defRPr sz="1500">
                <a:solidFill>
                  <a:schemeClr val="tx1"/>
                </a:solidFill>
                <a:latin typeface="Trebuchet MS" panose="020B0603020202020204" pitchFamily="34" charset="0"/>
                <a:ea typeface="MS PGothic" panose="020B0600070205080204" pitchFamily="34" charset="-128"/>
              </a:defRPr>
            </a:lvl7pPr>
            <a:lvl8pPr marL="2571750" indent="-171450" eaLnBrk="0" fontAlgn="base" hangingPunct="0">
              <a:spcBef>
                <a:spcPct val="20000"/>
              </a:spcBef>
              <a:spcAft>
                <a:spcPct val="0"/>
              </a:spcAft>
              <a:buClr>
                <a:schemeClr val="accent2"/>
              </a:buClr>
              <a:buSzPct val="115000"/>
              <a:buFont typeface="Wingdings" panose="05000000000000000000" pitchFamily="2" charset="2"/>
              <a:buChar char="§"/>
              <a:defRPr sz="1500">
                <a:solidFill>
                  <a:schemeClr val="tx1"/>
                </a:solidFill>
                <a:latin typeface="Trebuchet MS" panose="020B0603020202020204" pitchFamily="34" charset="0"/>
                <a:ea typeface="MS PGothic" panose="020B0600070205080204" pitchFamily="34" charset="-128"/>
              </a:defRPr>
            </a:lvl8pPr>
            <a:lvl9pPr marL="2914650" indent="-171450" eaLnBrk="0" fontAlgn="base" hangingPunct="0">
              <a:spcBef>
                <a:spcPct val="20000"/>
              </a:spcBef>
              <a:spcAft>
                <a:spcPct val="0"/>
              </a:spcAft>
              <a:buClr>
                <a:schemeClr val="accent2"/>
              </a:buClr>
              <a:buSzPct val="115000"/>
              <a:buFont typeface="Wingdings" panose="05000000000000000000" pitchFamily="2" charset="2"/>
              <a:buChar char="§"/>
              <a:defRPr sz="1500">
                <a:solidFill>
                  <a:schemeClr val="tx1"/>
                </a:solidFill>
                <a:latin typeface="Trebuchet MS" panose="020B0603020202020204" pitchFamily="34" charset="0"/>
                <a:ea typeface="MS PGothic" panose="020B0600070205080204" pitchFamily="34" charset="-128"/>
              </a:defRPr>
            </a:lvl9pPr>
          </a:lstStyle>
          <a:p>
            <a:pPr>
              <a:spcBef>
                <a:spcPct val="0"/>
              </a:spcBef>
              <a:buClrTx/>
              <a:buSzTx/>
              <a:buNone/>
              <a:defRPr/>
            </a:pPr>
            <a:r>
              <a:rPr lang="en-US" altLang="en-US" sz="900" kern="0" dirty="0">
                <a:solidFill>
                  <a:srgbClr val="FFFFFF"/>
                </a:solidFill>
              </a:rPr>
              <a:t>Better Housing by Design Discussion Draft | </a:t>
            </a:r>
            <a:fld id="{367C934C-058E-4648-BDBA-AD89421E80FC}" type="slidenum">
              <a:rPr lang="en-US" altLang="en-US" sz="900" kern="0">
                <a:solidFill>
                  <a:srgbClr val="FFFFFF"/>
                </a:solidFill>
              </a:rPr>
              <a:pPr>
                <a:spcBef>
                  <a:spcPct val="0"/>
                </a:spcBef>
                <a:buClrTx/>
                <a:buSzTx/>
                <a:buNone/>
                <a:defRPr/>
              </a:pPr>
              <a:t>3</a:t>
            </a:fld>
            <a:endParaRPr lang="en-US" altLang="en-US" sz="900" kern="0" dirty="0">
              <a:solidFill>
                <a:srgbClr val="FFFFFF"/>
              </a:solidFill>
            </a:endParaRPr>
          </a:p>
        </p:txBody>
      </p:sp>
      <p:sp>
        <p:nvSpPr>
          <p:cNvPr id="5" name="TextBox 2">
            <a:extLst>
              <a:ext uri="{FF2B5EF4-FFF2-40B4-BE49-F238E27FC236}">
                <a16:creationId xmlns:a16="http://schemas.microsoft.com/office/drawing/2014/main" id="{370ACC99-F08B-4FCE-AC28-F372DFDD0025}"/>
              </a:ext>
            </a:extLst>
          </p:cNvPr>
          <p:cNvSpPr txBox="1">
            <a:spLocks noChangeArrowheads="1"/>
          </p:cNvSpPr>
          <p:nvPr/>
        </p:nvSpPr>
        <p:spPr bwMode="auto">
          <a:xfrm>
            <a:off x="4572000" y="189166"/>
            <a:ext cx="4194629" cy="1384995"/>
          </a:xfrm>
          <a:prstGeom prst="rect">
            <a:avLst/>
          </a:prstGeom>
          <a:solidFill>
            <a:schemeClr val="tx1"/>
          </a:solidFill>
          <a:ln w="25400">
            <a:noFill/>
            <a:miter lim="800000"/>
            <a:headEnd/>
            <a:tailEnd/>
          </a:ln>
        </p:spPr>
        <p:txBody>
          <a:bodyPr wrap="square">
            <a:spAutoFit/>
          </a:bodyPr>
          <a:lstStyle>
            <a:lvl1pPr>
              <a:spcBef>
                <a:spcPct val="20000"/>
              </a:spcBef>
              <a:buClr>
                <a:schemeClr val="accent2"/>
              </a:buClr>
              <a:buSzPct val="115000"/>
              <a:buFont typeface="Wingdings" panose="05000000000000000000" pitchFamily="2" charset="2"/>
              <a:buChar char="§"/>
              <a:defRPr sz="3200">
                <a:solidFill>
                  <a:schemeClr val="tx1"/>
                </a:solidFill>
                <a:latin typeface="Trebuchet MS" panose="020B0603020202020204" pitchFamily="34" charset="0"/>
              </a:defRPr>
            </a:lvl1pPr>
            <a:lvl2pPr marL="742950" indent="-285750">
              <a:spcBef>
                <a:spcPct val="20000"/>
              </a:spcBef>
              <a:buClr>
                <a:schemeClr val="accent2"/>
              </a:buClr>
              <a:buSzPct val="115000"/>
              <a:buFont typeface="Wingdings" panose="05000000000000000000" pitchFamily="2" charset="2"/>
              <a:buChar char="§"/>
              <a:defRPr sz="2800">
                <a:solidFill>
                  <a:schemeClr val="tx1"/>
                </a:solidFill>
                <a:latin typeface="Trebuchet MS" panose="020B0603020202020204" pitchFamily="34" charset="0"/>
              </a:defRPr>
            </a:lvl2pPr>
            <a:lvl3pPr marL="1143000" indent="-228600">
              <a:spcBef>
                <a:spcPct val="20000"/>
              </a:spcBef>
              <a:buClr>
                <a:schemeClr val="accent2"/>
              </a:buClr>
              <a:buSzPct val="115000"/>
              <a:buFont typeface="Wingdings" panose="05000000000000000000" pitchFamily="2" charset="2"/>
              <a:buChar char="§"/>
              <a:defRPr sz="2400">
                <a:solidFill>
                  <a:schemeClr val="tx1"/>
                </a:solidFill>
                <a:latin typeface="Trebuchet MS" panose="020B0603020202020204" pitchFamily="34" charset="0"/>
              </a:defRPr>
            </a:lvl3pPr>
            <a:lvl4pPr marL="1600200" indent="-228600">
              <a:spcBef>
                <a:spcPct val="20000"/>
              </a:spcBef>
              <a:buClr>
                <a:schemeClr val="accent2"/>
              </a:buClr>
              <a:buSzPct val="115000"/>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chemeClr val="accent2"/>
              </a:buClr>
              <a:buSzPct val="115000"/>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SzTx/>
              <a:buFontTx/>
              <a:buNone/>
            </a:pPr>
            <a:r>
              <a:rPr lang="en-US" altLang="en-US" sz="2800" b="1" dirty="0">
                <a:solidFill>
                  <a:schemeClr val="bg1"/>
                </a:solidFill>
                <a:latin typeface="Franklin Gothic Book" panose="020B0503020102020204" pitchFamily="34" charset="0"/>
                <a:ea typeface="MS PGothic" panose="020B0600070205080204" pitchFamily="34" charset="-128"/>
              </a:rPr>
              <a:t>By 2035:</a:t>
            </a:r>
          </a:p>
          <a:p>
            <a:pPr>
              <a:spcBef>
                <a:spcPct val="0"/>
              </a:spcBef>
              <a:buClrTx/>
              <a:buSzTx/>
              <a:buFontTx/>
              <a:buNone/>
            </a:pPr>
            <a:r>
              <a:rPr lang="en-US" altLang="en-US" sz="2800" b="1" dirty="0">
                <a:solidFill>
                  <a:schemeClr val="bg1"/>
                </a:solidFill>
                <a:latin typeface="Franklin Gothic Book" panose="020B0503020102020204" pitchFamily="34" charset="0"/>
                <a:ea typeface="MS PGothic" panose="020B0600070205080204" pitchFamily="34" charset="-128"/>
              </a:rPr>
              <a:t>123,000 new households</a:t>
            </a:r>
          </a:p>
          <a:p>
            <a:pPr>
              <a:spcBef>
                <a:spcPct val="0"/>
              </a:spcBef>
              <a:buClrTx/>
              <a:buSzTx/>
              <a:buFontTx/>
              <a:buNone/>
            </a:pPr>
            <a:r>
              <a:rPr lang="en-US" altLang="en-US" sz="2800" b="1" dirty="0">
                <a:solidFill>
                  <a:schemeClr val="bg1"/>
                </a:solidFill>
                <a:latin typeface="Franklin Gothic Book" panose="020B0503020102020204" pitchFamily="34" charset="0"/>
                <a:ea typeface="MS PGothic" panose="020B0600070205080204" pitchFamily="34" charset="-128"/>
              </a:rPr>
              <a:t>140,000 new jobs</a:t>
            </a:r>
          </a:p>
        </p:txBody>
      </p:sp>
      <p:grpSp>
        <p:nvGrpSpPr>
          <p:cNvPr id="25" name="Group 24">
            <a:extLst>
              <a:ext uri="{FF2B5EF4-FFF2-40B4-BE49-F238E27FC236}">
                <a16:creationId xmlns:a16="http://schemas.microsoft.com/office/drawing/2014/main" id="{15E35698-E394-444B-B9D4-FDF292D0AC8C}"/>
              </a:ext>
            </a:extLst>
          </p:cNvPr>
          <p:cNvGrpSpPr/>
          <p:nvPr/>
        </p:nvGrpSpPr>
        <p:grpSpPr>
          <a:xfrm>
            <a:off x="7549695" y="2008810"/>
            <a:ext cx="1280160" cy="3984225"/>
            <a:chOff x="7653255" y="1367996"/>
            <a:chExt cx="1280160" cy="3984225"/>
          </a:xfrm>
        </p:grpSpPr>
        <p:sp>
          <p:nvSpPr>
            <p:cNvPr id="6" name="TextBox 5">
              <a:extLst>
                <a:ext uri="{FF2B5EF4-FFF2-40B4-BE49-F238E27FC236}">
                  <a16:creationId xmlns:a16="http://schemas.microsoft.com/office/drawing/2014/main" id="{3B3262A1-6049-4514-A2E2-35DC5DDEF4E4}"/>
                </a:ext>
              </a:extLst>
            </p:cNvPr>
            <p:cNvSpPr txBox="1"/>
            <p:nvPr/>
          </p:nvSpPr>
          <p:spPr>
            <a:xfrm>
              <a:off x="7653255" y="1367996"/>
              <a:ext cx="1280160" cy="646331"/>
            </a:xfrm>
            <a:prstGeom prst="rect">
              <a:avLst/>
            </a:prstGeom>
            <a:solidFill>
              <a:schemeClr val="bg1"/>
            </a:solidFill>
            <a:ln>
              <a:noFill/>
            </a:ln>
          </p:spPr>
          <p:txBody>
            <a:bodyPr wrap="square" rtlCol="0">
              <a:spAutoFit/>
            </a:bodyPr>
            <a:lstStyle/>
            <a:p>
              <a:pPr algn="ctr"/>
              <a:r>
                <a:rPr lang="en-US" dirty="0"/>
                <a:t>Percent Growth</a:t>
              </a:r>
            </a:p>
          </p:txBody>
        </p:sp>
        <p:sp>
          <p:nvSpPr>
            <p:cNvPr id="11" name="Rectangle 10">
              <a:extLst>
                <a:ext uri="{FF2B5EF4-FFF2-40B4-BE49-F238E27FC236}">
                  <a16:creationId xmlns:a16="http://schemas.microsoft.com/office/drawing/2014/main" id="{4D8808F8-8826-404B-882A-082EEFD7A1BC}"/>
                </a:ext>
              </a:extLst>
            </p:cNvPr>
            <p:cNvSpPr>
              <a:spLocks noChangeAspect="1"/>
            </p:cNvSpPr>
            <p:nvPr/>
          </p:nvSpPr>
          <p:spPr>
            <a:xfrm>
              <a:off x="7871774" y="4437821"/>
              <a:ext cx="893980" cy="914400"/>
            </a:xfrm>
            <a:prstGeom prst="rect">
              <a:avLst/>
            </a:prstGeom>
            <a:solidFill>
              <a:srgbClr val="E6E5E5"/>
            </a:solid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20%</a:t>
              </a:r>
            </a:p>
          </p:txBody>
        </p:sp>
        <p:grpSp>
          <p:nvGrpSpPr>
            <p:cNvPr id="23" name="Group 22">
              <a:extLst>
                <a:ext uri="{FF2B5EF4-FFF2-40B4-BE49-F238E27FC236}">
                  <a16:creationId xmlns:a16="http://schemas.microsoft.com/office/drawing/2014/main" id="{5C629383-895A-4FD2-AE27-3735914E03F3}"/>
                </a:ext>
              </a:extLst>
            </p:cNvPr>
            <p:cNvGrpSpPr/>
            <p:nvPr/>
          </p:nvGrpSpPr>
          <p:grpSpPr>
            <a:xfrm>
              <a:off x="7846168" y="2107618"/>
              <a:ext cx="971342" cy="914400"/>
              <a:chOff x="7939477" y="1907592"/>
              <a:chExt cx="971342" cy="914400"/>
            </a:xfrm>
          </p:grpSpPr>
          <p:sp>
            <p:nvSpPr>
              <p:cNvPr id="2" name="Oval 1">
                <a:extLst>
                  <a:ext uri="{FF2B5EF4-FFF2-40B4-BE49-F238E27FC236}">
                    <a16:creationId xmlns:a16="http://schemas.microsoft.com/office/drawing/2014/main" id="{5133AB11-DFBE-4D8C-AA13-C733D5765B28}"/>
                  </a:ext>
                </a:extLst>
              </p:cNvPr>
              <p:cNvSpPr/>
              <p:nvPr/>
            </p:nvSpPr>
            <p:spPr>
              <a:xfrm>
                <a:off x="7939477" y="1907592"/>
                <a:ext cx="914400" cy="914400"/>
              </a:xfrm>
              <a:prstGeom prst="ellipse">
                <a:avLst/>
              </a:prstGeom>
              <a:solidFill>
                <a:srgbClr val="CE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9" name="TextBox 18">
                <a:extLst>
                  <a:ext uri="{FF2B5EF4-FFF2-40B4-BE49-F238E27FC236}">
                    <a16:creationId xmlns:a16="http://schemas.microsoft.com/office/drawing/2014/main" id="{A2547B49-16D7-459D-AA01-184D319D167C}"/>
                  </a:ext>
                </a:extLst>
              </p:cNvPr>
              <p:cNvSpPr txBox="1"/>
              <p:nvPr/>
            </p:nvSpPr>
            <p:spPr>
              <a:xfrm>
                <a:off x="8108906" y="2180240"/>
                <a:ext cx="801913" cy="400110"/>
              </a:xfrm>
              <a:prstGeom prst="rect">
                <a:avLst/>
              </a:prstGeom>
              <a:noFill/>
              <a:ln>
                <a:noFill/>
              </a:ln>
            </p:spPr>
            <p:txBody>
              <a:bodyPr wrap="square" rtlCol="0">
                <a:spAutoFit/>
              </a:bodyPr>
              <a:lstStyle/>
              <a:p>
                <a:r>
                  <a:rPr lang="en-US" sz="2000" b="1" dirty="0"/>
                  <a:t>30%</a:t>
                </a:r>
              </a:p>
            </p:txBody>
          </p:sp>
        </p:grpSp>
        <p:grpSp>
          <p:nvGrpSpPr>
            <p:cNvPr id="14" name="Group 13">
              <a:extLst>
                <a:ext uri="{FF2B5EF4-FFF2-40B4-BE49-F238E27FC236}">
                  <a16:creationId xmlns:a16="http://schemas.microsoft.com/office/drawing/2014/main" id="{71ED50FA-BBB7-4462-9938-30D73FE3C40B}"/>
                </a:ext>
              </a:extLst>
            </p:cNvPr>
            <p:cNvGrpSpPr/>
            <p:nvPr/>
          </p:nvGrpSpPr>
          <p:grpSpPr>
            <a:xfrm>
              <a:off x="7799462" y="3271971"/>
              <a:ext cx="1011883" cy="876953"/>
              <a:chOff x="7866757" y="1516280"/>
              <a:chExt cx="1011883" cy="876953"/>
            </a:xfrm>
          </p:grpSpPr>
          <p:sp>
            <p:nvSpPr>
              <p:cNvPr id="16" name="Rectangle 15">
                <a:extLst>
                  <a:ext uri="{FF2B5EF4-FFF2-40B4-BE49-F238E27FC236}">
                    <a16:creationId xmlns:a16="http://schemas.microsoft.com/office/drawing/2014/main" id="{089F33D1-8E98-4C2E-A551-E87149F90AF5}"/>
                  </a:ext>
                </a:extLst>
              </p:cNvPr>
              <p:cNvSpPr/>
              <p:nvPr/>
            </p:nvSpPr>
            <p:spPr>
              <a:xfrm>
                <a:off x="7947447" y="2146652"/>
                <a:ext cx="914400" cy="246581"/>
              </a:xfrm>
              <a:prstGeom prst="rect">
                <a:avLst/>
              </a:prstGeom>
              <a:solidFill>
                <a:srgbClr val="EC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3D5C7FB-092D-49DA-BEE8-85B807985F58}"/>
                  </a:ext>
                </a:extLst>
              </p:cNvPr>
              <p:cNvSpPr>
                <a:spLocks noChangeAspect="1"/>
              </p:cNvSpPr>
              <p:nvPr/>
            </p:nvSpPr>
            <p:spPr>
              <a:xfrm>
                <a:off x="7866757" y="1516280"/>
                <a:ext cx="685800" cy="685800"/>
              </a:xfrm>
              <a:prstGeom prst="ellipse">
                <a:avLst/>
              </a:prstGeom>
              <a:solidFill>
                <a:srgbClr val="C36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5" name="Oval 14">
                <a:extLst>
                  <a:ext uri="{FF2B5EF4-FFF2-40B4-BE49-F238E27FC236}">
                    <a16:creationId xmlns:a16="http://schemas.microsoft.com/office/drawing/2014/main" id="{6D6DE22A-460B-4F1A-893A-F124EE100DBA}"/>
                  </a:ext>
                </a:extLst>
              </p:cNvPr>
              <p:cNvSpPr>
                <a:spLocks noChangeAspect="1"/>
              </p:cNvSpPr>
              <p:nvPr/>
            </p:nvSpPr>
            <p:spPr>
              <a:xfrm>
                <a:off x="8369377" y="1665351"/>
                <a:ext cx="509263" cy="561274"/>
              </a:xfrm>
              <a:prstGeom prst="ellipse">
                <a:avLst/>
              </a:prstGeom>
              <a:solidFill>
                <a:srgbClr val="F1AD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grpSp>
        <p:sp>
          <p:nvSpPr>
            <p:cNvPr id="22" name="TextBox 21">
              <a:extLst>
                <a:ext uri="{FF2B5EF4-FFF2-40B4-BE49-F238E27FC236}">
                  <a16:creationId xmlns:a16="http://schemas.microsoft.com/office/drawing/2014/main" id="{91BE4B1C-253F-4C1E-95A2-AE0131763167}"/>
                </a:ext>
              </a:extLst>
            </p:cNvPr>
            <p:cNvSpPr txBox="1"/>
            <p:nvPr/>
          </p:nvSpPr>
          <p:spPr>
            <a:xfrm>
              <a:off x="8004424" y="3502485"/>
              <a:ext cx="801913" cy="400110"/>
            </a:xfrm>
            <a:prstGeom prst="rect">
              <a:avLst/>
            </a:prstGeom>
            <a:noFill/>
            <a:ln>
              <a:noFill/>
            </a:ln>
          </p:spPr>
          <p:txBody>
            <a:bodyPr wrap="square" rtlCol="0">
              <a:spAutoFit/>
            </a:bodyPr>
            <a:lstStyle/>
            <a:p>
              <a:r>
                <a:rPr lang="en-US" sz="2000" b="1" dirty="0"/>
                <a:t>50%</a:t>
              </a:r>
            </a:p>
          </p:txBody>
        </p:sp>
      </p:grpSp>
    </p:spTree>
    <p:extLst>
      <p:ext uri="{BB962C8B-B14F-4D97-AF65-F5344CB8AC3E}">
        <p14:creationId xmlns:p14="http://schemas.microsoft.com/office/powerpoint/2010/main" val="3138381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113-giraffe-map"/>
          <p:cNvPicPr>
            <a:picLocks noChangeAspect="1" noChangeArrowheads="1"/>
          </p:cNvPicPr>
          <p:nvPr/>
        </p:nvPicPr>
        <p:blipFill>
          <a:blip r:embed="rId3"/>
          <a:srcRect/>
          <a:stretch>
            <a:fillRect/>
          </a:stretch>
        </p:blipFill>
        <p:spPr bwMode="auto">
          <a:xfrm>
            <a:off x="1521161" y="1066800"/>
            <a:ext cx="6003589" cy="5193040"/>
          </a:xfrm>
          <a:prstGeom prst="rect">
            <a:avLst/>
          </a:prstGeom>
          <a:noFill/>
          <a:ln w="9525">
            <a:noFill/>
            <a:miter lim="800000"/>
            <a:headEnd/>
            <a:tailEnd/>
          </a:ln>
        </p:spPr>
      </p:pic>
      <p:sp>
        <p:nvSpPr>
          <p:cNvPr id="37890" name="Text Box 5"/>
          <p:cNvSpPr txBox="1">
            <a:spLocks noChangeArrowheads="1"/>
          </p:cNvSpPr>
          <p:nvPr/>
        </p:nvSpPr>
        <p:spPr bwMode="auto">
          <a:xfrm>
            <a:off x="457200" y="304800"/>
            <a:ext cx="8262938" cy="769938"/>
          </a:xfrm>
          <a:prstGeom prst="rect">
            <a:avLst/>
          </a:prstGeom>
          <a:noFill/>
          <a:ln w="9525" algn="ctr">
            <a:noFill/>
            <a:miter lim="800000"/>
            <a:headEnd/>
            <a:tailEnd/>
          </a:ln>
        </p:spPr>
        <p:txBody>
          <a:bodyPr>
            <a:spAutoFit/>
          </a:bodyPr>
          <a:lstStyle/>
          <a:p>
            <a:pPr fontAlgn="b">
              <a:spcBef>
                <a:spcPct val="50000"/>
              </a:spcBef>
              <a:buNone/>
            </a:pPr>
            <a:r>
              <a:rPr lang="en-US" sz="4400" dirty="0">
                <a:solidFill>
                  <a:schemeClr val="accent6"/>
                </a:solidFill>
                <a:latin typeface="+mj-lt"/>
                <a:ea typeface="ＭＳ Ｐゴシック" pitchFamily="34" charset="-128"/>
              </a:rPr>
              <a:t>Places and Markets</a:t>
            </a:r>
          </a:p>
        </p:txBody>
      </p:sp>
      <p:sp>
        <p:nvSpPr>
          <p:cNvPr id="37891" name="Rectangle 6"/>
          <p:cNvSpPr>
            <a:spLocks noChangeArrowheads="1"/>
          </p:cNvSpPr>
          <p:nvPr/>
        </p:nvSpPr>
        <p:spPr bwMode="auto">
          <a:xfrm>
            <a:off x="4652955" y="5786438"/>
            <a:ext cx="2759089" cy="461665"/>
          </a:xfrm>
          <a:prstGeom prst="rect">
            <a:avLst/>
          </a:prstGeom>
          <a:noFill/>
          <a:ln w="9525" algn="ctr">
            <a:noFill/>
            <a:miter lim="800000"/>
            <a:headEnd/>
            <a:tailEnd/>
          </a:ln>
        </p:spPr>
        <p:txBody>
          <a:bodyPr wrap="none">
            <a:spAutoFit/>
          </a:bodyPr>
          <a:lstStyle/>
          <a:p>
            <a:pPr fontAlgn="b">
              <a:buNone/>
            </a:pPr>
            <a:r>
              <a:rPr lang="en-US" sz="2400" dirty="0">
                <a:solidFill>
                  <a:schemeClr val="tx1">
                    <a:lumMod val="75000"/>
                    <a:lumOff val="25000"/>
                  </a:schemeClr>
                </a:solidFill>
              </a:rPr>
              <a:t>24 Local Sub-areas</a:t>
            </a:r>
          </a:p>
        </p:txBody>
      </p:sp>
      <p:sp>
        <p:nvSpPr>
          <p:cNvPr id="5" name="Slide Number Placeholder 3">
            <a:extLst>
              <a:ext uri="{FF2B5EF4-FFF2-40B4-BE49-F238E27FC236}">
                <a16:creationId xmlns:a16="http://schemas.microsoft.com/office/drawing/2014/main" id="{775C62D4-8F68-4534-9962-5DD6382F9117}"/>
              </a:ext>
            </a:extLst>
          </p:cNvPr>
          <p:cNvSpPr>
            <a:spLocks noGrp="1"/>
          </p:cNvSpPr>
          <p:nvPr>
            <p:ph type="sldNum" sz="quarter" idx="10"/>
          </p:nvPr>
        </p:nvSpPr>
        <p:spPr>
          <a:xfrm>
            <a:off x="3810000" y="6477000"/>
            <a:ext cx="5334000" cy="381000"/>
          </a:xfrm>
        </p:spPr>
        <p:txBody>
          <a:bodyPr/>
          <a:lstStyle/>
          <a:p>
            <a:r>
              <a:rPr lang="en-US" dirty="0"/>
              <a:t>BPS Policy Framework | </a:t>
            </a:r>
            <a:fld id="{1F11FA95-EAC9-48D1-807F-D26F26ADB0B0}" type="slidenum">
              <a:rPr lang="en-US" smtClean="0"/>
              <a:pPr/>
              <a:t>4</a:t>
            </a:fld>
            <a:endParaRPr lang="en-US" dirty="0"/>
          </a:p>
        </p:txBody>
      </p:sp>
    </p:spTree>
    <p:extLst>
      <p:ext uri="{BB962C8B-B14F-4D97-AF65-F5344CB8AC3E}">
        <p14:creationId xmlns:p14="http://schemas.microsoft.com/office/powerpoint/2010/main" val="233050925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existing_households_1302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68" y="180870"/>
            <a:ext cx="7431078" cy="601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C562415C-9024-4B64-B9ED-87B4F7424E2E}"/>
              </a:ext>
            </a:extLst>
          </p:cNvPr>
          <p:cNvSpPr txBox="1">
            <a:spLocks noChangeArrowheads="1"/>
          </p:cNvSpPr>
          <p:nvPr/>
        </p:nvSpPr>
        <p:spPr bwMode="auto">
          <a:xfrm>
            <a:off x="3826143" y="569913"/>
            <a:ext cx="48814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115000"/>
              <a:buFont typeface="Wingdings" panose="05000000000000000000" pitchFamily="2" charset="2"/>
              <a:buChar char="§"/>
              <a:defRPr sz="3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spcBef>
                <a:spcPct val="20000"/>
              </a:spcBef>
              <a:buClr>
                <a:schemeClr val="accent2"/>
              </a:buClr>
              <a:buSzPct val="115000"/>
              <a:buFont typeface="Wingdings" panose="05000000000000000000" pitchFamily="2" charset="2"/>
              <a:buChar char="§"/>
              <a:defRPr sz="28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spcBef>
                <a:spcPct val="20000"/>
              </a:spcBef>
              <a:buClr>
                <a:schemeClr val="accent2"/>
              </a:buClr>
              <a:buSzPct val="115000"/>
              <a:buFont typeface="Wingdings" panose="05000000000000000000" pitchFamily="2" charset="2"/>
              <a:buChar cha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spcBef>
                <a:spcPct val="20000"/>
              </a:spcBef>
              <a:buClr>
                <a:schemeClr val="accent2"/>
              </a:buClr>
              <a:buSzPct val="115000"/>
              <a:buFont typeface="Wingdings" panose="05000000000000000000" pitchFamily="2" charset="2"/>
              <a:buChar char="§"/>
              <a:defRPr sz="20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spcBef>
                <a:spcPct val="20000"/>
              </a:spcBef>
              <a:buClr>
                <a:schemeClr val="accent2"/>
              </a:buClr>
              <a:buSzPct val="115000"/>
              <a:buFont typeface="Wingdings" panose="05000000000000000000" pitchFamily="2" charset="2"/>
              <a:buChar char="§"/>
              <a:defRPr sz="20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spcBef>
                <a:spcPct val="0"/>
              </a:spcBef>
              <a:buClrTx/>
              <a:buSzTx/>
              <a:buFontTx/>
              <a:buNone/>
            </a:pPr>
            <a:r>
              <a:rPr lang="en-US" altLang="en-US" sz="2800" b="1" dirty="0">
                <a:solidFill>
                  <a:schemeClr val="tx1">
                    <a:lumMod val="65000"/>
                    <a:lumOff val="35000"/>
                  </a:schemeClr>
                </a:solidFill>
                <a:latin typeface="+mn-lt"/>
              </a:rPr>
              <a:t>Existing (2010) Households</a:t>
            </a:r>
          </a:p>
        </p:txBody>
      </p:sp>
      <p:sp>
        <p:nvSpPr>
          <p:cNvPr id="5" name="Slide Number Placeholder 3">
            <a:extLst>
              <a:ext uri="{FF2B5EF4-FFF2-40B4-BE49-F238E27FC236}">
                <a16:creationId xmlns:a16="http://schemas.microsoft.com/office/drawing/2014/main" id="{634436B1-C233-451D-BB31-5DCCCE454B4A}"/>
              </a:ext>
            </a:extLst>
          </p:cNvPr>
          <p:cNvSpPr>
            <a:spLocks noGrp="1"/>
          </p:cNvSpPr>
          <p:nvPr>
            <p:ph type="sldNum" sz="quarter" idx="10"/>
          </p:nvPr>
        </p:nvSpPr>
        <p:spPr>
          <a:xfrm>
            <a:off x="3810000" y="6477000"/>
            <a:ext cx="5334000" cy="381000"/>
          </a:xfrm>
        </p:spPr>
        <p:txBody>
          <a:bodyPr/>
          <a:lstStyle/>
          <a:p>
            <a:r>
              <a:rPr lang="en-US" dirty="0"/>
              <a:t>BPS Policy Framework | </a:t>
            </a:r>
            <a:fld id="{1F11FA95-EAC9-48D1-807F-D26F26ADB0B0}" type="slidenum">
              <a:rPr lang="en-US" smtClean="0"/>
              <a:pPr/>
              <a:t>5</a:t>
            </a:fld>
            <a:endParaRPr lang="en-US" dirty="0"/>
          </a:p>
        </p:txBody>
      </p:sp>
    </p:spTree>
    <p:extLst>
      <p:ext uri="{BB962C8B-B14F-4D97-AF65-F5344CB8AC3E}">
        <p14:creationId xmlns:p14="http://schemas.microsoft.com/office/powerpoint/2010/main" val="31408570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bli_2014_HH_capacity_150224"/>
          <p:cNvPicPr>
            <a:picLocks noChangeAspect="1" noChangeArrowheads="1"/>
          </p:cNvPicPr>
          <p:nvPr/>
        </p:nvPicPr>
        <p:blipFill>
          <a:blip r:embed="rId3">
            <a:extLst>
              <a:ext uri="{28A0092B-C50C-407E-A947-70E740481C1C}">
                <a14:useLocalDpi xmlns:a14="http://schemas.microsoft.com/office/drawing/2010/main" val="0"/>
              </a:ext>
            </a:extLst>
          </a:blip>
          <a:srcRect l="961" t="9616" r="1282" b="8333"/>
          <a:stretch>
            <a:fillRect/>
          </a:stretch>
        </p:blipFill>
        <p:spPr bwMode="auto">
          <a:xfrm>
            <a:off x="904352" y="146798"/>
            <a:ext cx="7352256" cy="613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7"/>
          <p:cNvSpPr txBox="1">
            <a:spLocks noChangeArrowheads="1"/>
          </p:cNvSpPr>
          <p:nvPr/>
        </p:nvSpPr>
        <p:spPr bwMode="auto">
          <a:xfrm>
            <a:off x="4345517" y="569913"/>
            <a:ext cx="43620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115000"/>
              <a:buFont typeface="Wingdings" panose="05000000000000000000" pitchFamily="2" charset="2"/>
              <a:buChar char="§"/>
              <a:defRPr sz="3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spcBef>
                <a:spcPct val="20000"/>
              </a:spcBef>
              <a:buClr>
                <a:schemeClr val="accent2"/>
              </a:buClr>
              <a:buSzPct val="115000"/>
              <a:buFont typeface="Wingdings" panose="05000000000000000000" pitchFamily="2" charset="2"/>
              <a:buChar char="§"/>
              <a:defRPr sz="28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spcBef>
                <a:spcPct val="20000"/>
              </a:spcBef>
              <a:buClr>
                <a:schemeClr val="accent2"/>
              </a:buClr>
              <a:buSzPct val="115000"/>
              <a:buFont typeface="Wingdings" panose="05000000000000000000" pitchFamily="2" charset="2"/>
              <a:buChar char="§"/>
              <a:defRPr sz="2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spcBef>
                <a:spcPct val="20000"/>
              </a:spcBef>
              <a:buClr>
                <a:schemeClr val="accent2"/>
              </a:buClr>
              <a:buSzPct val="115000"/>
              <a:buFont typeface="Wingdings" panose="05000000000000000000" pitchFamily="2" charset="2"/>
              <a:buChar char="§"/>
              <a:defRPr sz="20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spcBef>
                <a:spcPct val="20000"/>
              </a:spcBef>
              <a:buClr>
                <a:schemeClr val="accent2"/>
              </a:buClr>
              <a:buSzPct val="115000"/>
              <a:buFont typeface="Wingdings" panose="05000000000000000000" pitchFamily="2" charset="2"/>
              <a:buChar char="§"/>
              <a:defRPr sz="20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9pPr>
          </a:lstStyle>
          <a:p>
            <a:pPr algn="r" eaLnBrk="1" hangingPunct="1">
              <a:spcBef>
                <a:spcPct val="0"/>
              </a:spcBef>
              <a:buClrTx/>
              <a:buSzTx/>
              <a:buFontTx/>
              <a:buNone/>
            </a:pPr>
            <a:r>
              <a:rPr lang="en-US" altLang="en-US" sz="2800" b="1" dirty="0">
                <a:solidFill>
                  <a:schemeClr val="tx1">
                    <a:lumMod val="65000"/>
                    <a:lumOff val="35000"/>
                  </a:schemeClr>
                </a:solidFill>
                <a:latin typeface="+mn-lt"/>
              </a:rPr>
              <a:t>2035 Forecasted Growth</a:t>
            </a:r>
          </a:p>
        </p:txBody>
      </p:sp>
      <p:sp>
        <p:nvSpPr>
          <p:cNvPr id="4" name="Slide Number Placeholder 3">
            <a:extLst>
              <a:ext uri="{FF2B5EF4-FFF2-40B4-BE49-F238E27FC236}">
                <a16:creationId xmlns:a16="http://schemas.microsoft.com/office/drawing/2014/main" id="{A57700B8-A7B7-4471-A5B7-004CBA33F694}"/>
              </a:ext>
            </a:extLst>
          </p:cNvPr>
          <p:cNvSpPr>
            <a:spLocks noGrp="1"/>
          </p:cNvSpPr>
          <p:nvPr>
            <p:ph type="sldNum" sz="quarter" idx="10"/>
          </p:nvPr>
        </p:nvSpPr>
        <p:spPr>
          <a:xfrm>
            <a:off x="3810000" y="6477000"/>
            <a:ext cx="5334000" cy="381000"/>
          </a:xfrm>
        </p:spPr>
        <p:txBody>
          <a:bodyPr/>
          <a:lstStyle/>
          <a:p>
            <a:r>
              <a:rPr lang="en-US" dirty="0"/>
              <a:t>BPS Policy Framework | </a:t>
            </a:r>
            <a:fld id="{1F11FA95-EAC9-48D1-807F-D26F26ADB0B0}" type="slidenum">
              <a:rPr lang="en-US" smtClean="0"/>
              <a:pPr/>
              <a:t>6</a:t>
            </a:fld>
            <a:endParaRPr lang="en-US" dirty="0"/>
          </a:p>
        </p:txBody>
      </p:sp>
    </p:spTree>
    <p:extLst>
      <p:ext uri="{BB962C8B-B14F-4D97-AF65-F5344CB8AC3E}">
        <p14:creationId xmlns:p14="http://schemas.microsoft.com/office/powerpoint/2010/main" val="225738845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2F1C41-D86E-44E8-9546-2BB9A007E061}"/>
              </a:ext>
            </a:extLst>
          </p:cNvPr>
          <p:cNvSpPr>
            <a:spLocks noGrp="1"/>
          </p:cNvSpPr>
          <p:nvPr>
            <p:ph type="sldNum" sz="quarter" idx="10"/>
          </p:nvPr>
        </p:nvSpPr>
        <p:spPr/>
        <p:txBody>
          <a:bodyPr/>
          <a:lstStyle/>
          <a:p>
            <a:pPr>
              <a:defRPr/>
            </a:pPr>
            <a:r>
              <a:rPr lang="en-US"/>
              <a:t>View&gt;Header and Footer | </a:t>
            </a:r>
            <a:fld id="{CC4F465E-DB59-4D85-BB3B-91065BFD2C80}" type="slidenum">
              <a:rPr lang="en-US" smtClean="0"/>
              <a:pPr>
                <a:defRPr/>
              </a:pPr>
              <a:t>7</a:t>
            </a:fld>
            <a:endParaRPr lang="en-US"/>
          </a:p>
        </p:txBody>
      </p:sp>
      <p:pic>
        <p:nvPicPr>
          <p:cNvPr id="14339" name="Picture 2">
            <a:extLst>
              <a:ext uri="{FF2B5EF4-FFF2-40B4-BE49-F238E27FC236}">
                <a16:creationId xmlns:a16="http://schemas.microsoft.com/office/drawing/2014/main" id="{D49DB80E-E020-4E94-A816-BEFF8E33A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876"/>
          <a:stretch>
            <a:fillRect/>
          </a:stretch>
        </p:blipFill>
        <p:spPr bwMode="auto">
          <a:xfrm>
            <a:off x="-1127125" y="101600"/>
            <a:ext cx="9204325"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33852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extLst/>
          </p:nvPr>
        </p:nvGraphicFramePr>
        <p:xfrm>
          <a:off x="433137" y="240632"/>
          <a:ext cx="8171847" cy="5804033"/>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3">
            <a:extLst>
              <a:ext uri="{FF2B5EF4-FFF2-40B4-BE49-F238E27FC236}">
                <a16:creationId xmlns:a16="http://schemas.microsoft.com/office/drawing/2014/main" id="{588E7AEA-6770-42AE-B756-EE76F68E04DA}"/>
              </a:ext>
            </a:extLst>
          </p:cNvPr>
          <p:cNvSpPr>
            <a:spLocks noGrp="1"/>
          </p:cNvSpPr>
          <p:nvPr>
            <p:ph type="sldNum" sz="quarter" idx="10"/>
          </p:nvPr>
        </p:nvSpPr>
        <p:spPr/>
        <p:txBody>
          <a:bodyPr/>
          <a:lstStyle/>
          <a:p>
            <a:r>
              <a:rPr lang="en-US" dirty="0"/>
              <a:t>BPS Policy Framework | </a:t>
            </a:r>
            <a:fld id="{1F11FA95-EAC9-48D1-807F-D26F26ADB0B0}" type="slidenum">
              <a:rPr lang="en-US" smtClean="0"/>
              <a:pPr/>
              <a:t>8</a:t>
            </a:fld>
            <a:endParaRPr lang="en-US" dirty="0"/>
          </a:p>
        </p:txBody>
      </p:sp>
    </p:spTree>
    <p:extLst>
      <p:ext uri="{BB962C8B-B14F-4D97-AF65-F5344CB8AC3E}">
        <p14:creationId xmlns:p14="http://schemas.microsoft.com/office/powerpoint/2010/main" val="71582899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95BD35D4-60D8-40FD-B2D4-66F30093D572}"/>
              </a:ext>
            </a:extLst>
          </p:cNvPr>
          <p:cNvSpPr>
            <a:spLocks noGrp="1"/>
          </p:cNvSpPr>
          <p:nvPr>
            <p:ph type="sldNum" sz="quarter" idx="10"/>
          </p:nvPr>
        </p:nvSpPr>
        <p:spPr/>
        <p:txBody>
          <a:bodyPr/>
          <a:lstStyle/>
          <a:p>
            <a:r>
              <a:rPr lang="en-US" dirty="0"/>
              <a:t>BPS Policy Framework | </a:t>
            </a:r>
            <a:fld id="{1F11FA95-EAC9-48D1-807F-D26F26ADB0B0}" type="slidenum">
              <a:rPr lang="en-US" smtClean="0"/>
              <a:pPr/>
              <a:t>9</a:t>
            </a:fld>
            <a:endParaRPr lang="en-US" dirty="0"/>
          </a:p>
        </p:txBody>
      </p:sp>
      <p:sp>
        <p:nvSpPr>
          <p:cNvPr id="2" name="Title 1"/>
          <p:cNvSpPr>
            <a:spLocks noGrp="1"/>
          </p:cNvSpPr>
          <p:nvPr>
            <p:ph type="title" idx="4294967295"/>
          </p:nvPr>
        </p:nvSpPr>
        <p:spPr>
          <a:xfrm>
            <a:off x="533400" y="274638"/>
            <a:ext cx="8610600" cy="1143000"/>
          </a:xfrm>
        </p:spPr>
        <p:txBody>
          <a:bodyPr/>
          <a:lstStyle/>
          <a:p>
            <a:r>
              <a:rPr lang="en-US" sz="3400" dirty="0">
                <a:solidFill>
                  <a:schemeClr val="tx1">
                    <a:lumMod val="65000"/>
                    <a:lumOff val="35000"/>
                  </a:schemeClr>
                </a:solidFill>
                <a:latin typeface="Trebuchet MS" panose="020B0603020202020204" pitchFamily="34" charset="0"/>
              </a:rPr>
              <a:t>Housing in Central City</a:t>
            </a:r>
          </a:p>
        </p:txBody>
      </p:sp>
      <p:pic>
        <p:nvPicPr>
          <p:cNvPr id="1026" name="Picture 2" descr="Image result for central city portl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8322" y="2502040"/>
            <a:ext cx="7717800" cy="37758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hart 6"/>
          <p:cNvGraphicFramePr/>
          <p:nvPr>
            <p:extLst/>
          </p:nvPr>
        </p:nvGraphicFramePr>
        <p:xfrm>
          <a:off x="133979" y="1563684"/>
          <a:ext cx="3463331" cy="22836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62487074"/>
      </p:ext>
    </p:extLst>
  </p:cSld>
  <p:clrMapOvr>
    <a:masterClrMapping/>
  </p:clrMapOvr>
  <p:transition spd="med"/>
</p:sld>
</file>

<file path=ppt/theme/theme1.xml><?xml version="1.0" encoding="utf-8"?>
<a:theme xmlns:a="http://schemas.openxmlformats.org/drawingml/2006/main" name="general master">
  <a:themeElements>
    <a:clrScheme name="">
      <a:dk1>
        <a:srgbClr val="000000"/>
      </a:dk1>
      <a:lt1>
        <a:srgbClr val="FFFFFF"/>
      </a:lt1>
      <a:dk2>
        <a:srgbClr val="000000"/>
      </a:dk2>
      <a:lt2>
        <a:srgbClr val="808080"/>
      </a:lt2>
      <a:accent1>
        <a:srgbClr val="B2BFCE"/>
      </a:accent1>
      <a:accent2>
        <a:srgbClr val="33557D"/>
      </a:accent2>
      <a:accent3>
        <a:srgbClr val="FFFFFF"/>
      </a:accent3>
      <a:accent4>
        <a:srgbClr val="000000"/>
      </a:accent4>
      <a:accent5>
        <a:srgbClr val="D5DCE3"/>
      </a:accent5>
      <a:accent6>
        <a:srgbClr val="2D4C71"/>
      </a:accent6>
      <a:hlink>
        <a:srgbClr val="69AA61"/>
      </a:hlink>
      <a:folHlink>
        <a:srgbClr val="C6DFC3"/>
      </a:folHlink>
    </a:clrScheme>
    <a:fontScheme name="general maste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eneral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neral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neral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neral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neral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neral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neral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neral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neral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neral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neral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neral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eneral master 13">
        <a:dk1>
          <a:srgbClr val="000000"/>
        </a:dk1>
        <a:lt1>
          <a:srgbClr val="FFFFFF"/>
        </a:lt1>
        <a:dk2>
          <a:srgbClr val="000000"/>
        </a:dk2>
        <a:lt2>
          <a:srgbClr val="808080"/>
        </a:lt2>
        <a:accent1>
          <a:srgbClr val="B7BDC7"/>
        </a:accent1>
        <a:accent2>
          <a:srgbClr val="707B8F"/>
        </a:accent2>
        <a:accent3>
          <a:srgbClr val="FFFFFF"/>
        </a:accent3>
        <a:accent4>
          <a:srgbClr val="000000"/>
        </a:accent4>
        <a:accent5>
          <a:srgbClr val="D8DBE0"/>
        </a:accent5>
        <a:accent6>
          <a:srgbClr val="656F81"/>
        </a:accent6>
        <a:hlink>
          <a:srgbClr val="65AD63"/>
        </a:hlink>
        <a:folHlink>
          <a:srgbClr val="B2D6B1"/>
        </a:folHlink>
      </a:clrScheme>
      <a:clrMap bg1="lt1" tx1="dk1" bg2="lt2" tx2="dk2" accent1="accent1" accent2="accent2" accent3="accent3" accent4="accent4" accent5="accent5" accent6="accent6" hlink="hlink" folHlink="folHlink"/>
    </a:extraClrScheme>
    <a:extraClrScheme>
      <a:clrScheme name="general master 14">
        <a:dk1>
          <a:srgbClr val="3E3E5C"/>
        </a:dk1>
        <a:lt1>
          <a:srgbClr val="FFFFFF"/>
        </a:lt1>
        <a:dk2>
          <a:srgbClr val="4C5A73"/>
        </a:dk2>
        <a:lt2>
          <a:srgbClr val="FFFFFF"/>
        </a:lt2>
        <a:accent1>
          <a:srgbClr val="60597B"/>
        </a:accent1>
        <a:accent2>
          <a:srgbClr val="6666FF"/>
        </a:accent2>
        <a:accent3>
          <a:srgbClr val="B2B5BC"/>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neral master 15">
        <a:dk1>
          <a:srgbClr val="3E3E5C"/>
        </a:dk1>
        <a:lt1>
          <a:srgbClr val="FFFFFF"/>
        </a:lt1>
        <a:dk2>
          <a:srgbClr val="4C5A73"/>
        </a:dk2>
        <a:lt2>
          <a:srgbClr val="FFFFFF"/>
        </a:lt2>
        <a:accent1>
          <a:srgbClr val="A83422"/>
        </a:accent1>
        <a:accent2>
          <a:srgbClr val="5F3200"/>
        </a:accent2>
        <a:accent3>
          <a:srgbClr val="B2B5BC"/>
        </a:accent3>
        <a:accent4>
          <a:srgbClr val="DADADA"/>
        </a:accent4>
        <a:accent5>
          <a:srgbClr val="D1AEAB"/>
        </a:accent5>
        <a:accent6>
          <a:srgbClr val="552C00"/>
        </a:accent6>
        <a:hlink>
          <a:srgbClr val="CA7618"/>
        </a:hlink>
        <a:folHlink>
          <a:srgbClr val="FFFF99"/>
        </a:folHlink>
      </a:clrScheme>
      <a:clrMap bg1="dk2" tx1="lt1" bg2="dk1" tx2="lt2" accent1="accent1" accent2="accent2" accent3="accent3" accent4="accent4" accent5="accent5" accent6="accent6" hlink="hlink" folHlink="folHlink"/>
    </a:extraClrScheme>
    <a:extraClrScheme>
      <a:clrScheme name="general master 16">
        <a:dk1>
          <a:srgbClr val="3E3E5C"/>
        </a:dk1>
        <a:lt1>
          <a:srgbClr val="FFFFFF"/>
        </a:lt1>
        <a:dk2>
          <a:srgbClr val="4C5A73"/>
        </a:dk2>
        <a:lt2>
          <a:srgbClr val="FFFFFF"/>
        </a:lt2>
        <a:accent1>
          <a:srgbClr val="A83422"/>
        </a:accent1>
        <a:accent2>
          <a:srgbClr val="5F3200"/>
        </a:accent2>
        <a:accent3>
          <a:srgbClr val="B2B5BC"/>
        </a:accent3>
        <a:accent4>
          <a:srgbClr val="DADADA"/>
        </a:accent4>
        <a:accent5>
          <a:srgbClr val="D1AEAB"/>
        </a:accent5>
        <a:accent6>
          <a:srgbClr val="552C00"/>
        </a:accent6>
        <a:hlink>
          <a:srgbClr val="CA7618"/>
        </a:hlink>
        <a:folHlink>
          <a:srgbClr val="4D4D4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ark-color-photo partner master">
  <a:themeElements>
    <a:clrScheme name="">
      <a:dk1>
        <a:srgbClr val="3E3E5C"/>
      </a:dk1>
      <a:lt1>
        <a:srgbClr val="FFFFFF"/>
      </a:lt1>
      <a:dk2>
        <a:srgbClr val="002B5C"/>
      </a:dk2>
      <a:lt2>
        <a:srgbClr val="FFFFFF"/>
      </a:lt2>
      <a:accent1>
        <a:srgbClr val="B2BFCE"/>
      </a:accent1>
      <a:accent2>
        <a:srgbClr val="33557D"/>
      </a:accent2>
      <a:accent3>
        <a:srgbClr val="AAACB5"/>
      </a:accent3>
      <a:accent4>
        <a:srgbClr val="DADADA"/>
      </a:accent4>
      <a:accent5>
        <a:srgbClr val="D5DCE3"/>
      </a:accent5>
      <a:accent6>
        <a:srgbClr val="2D4C71"/>
      </a:accent6>
      <a:hlink>
        <a:srgbClr val="69AA61"/>
      </a:hlink>
      <a:folHlink>
        <a:srgbClr val="C6DFC3"/>
      </a:folHlink>
    </a:clrScheme>
    <a:fontScheme name="dark-color-photo partne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rk-color-photo partner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rk-color-photo partner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rk-color-photo partner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rk-color-photo partner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rk-color-photo partner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rk-color-photo partner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rk-color-photo partner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rk-color-photo partner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rk-color-photo partner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rk-color-photo partner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rk-color-photo partner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rk-color-photo partner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ark-color-photo partner master 13">
        <a:dk1>
          <a:srgbClr val="3E3E5C"/>
        </a:dk1>
        <a:lt1>
          <a:srgbClr val="FFFFFF"/>
        </a:lt1>
        <a:dk2>
          <a:srgbClr val="4C5A73"/>
        </a:dk2>
        <a:lt2>
          <a:srgbClr val="FFFFFF"/>
        </a:lt2>
        <a:accent1>
          <a:srgbClr val="60597B"/>
        </a:accent1>
        <a:accent2>
          <a:srgbClr val="6666FF"/>
        </a:accent2>
        <a:accent3>
          <a:srgbClr val="B2B5BC"/>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rk-color-photo partner master 14">
        <a:dk1>
          <a:srgbClr val="3E3E5C"/>
        </a:dk1>
        <a:lt1>
          <a:srgbClr val="FFFFFF"/>
        </a:lt1>
        <a:dk2>
          <a:srgbClr val="4C5A73"/>
        </a:dk2>
        <a:lt2>
          <a:srgbClr val="FFFFFF"/>
        </a:lt2>
        <a:accent1>
          <a:srgbClr val="A83422"/>
        </a:accent1>
        <a:accent2>
          <a:srgbClr val="5F3200"/>
        </a:accent2>
        <a:accent3>
          <a:srgbClr val="B2B5BC"/>
        </a:accent3>
        <a:accent4>
          <a:srgbClr val="DADADA"/>
        </a:accent4>
        <a:accent5>
          <a:srgbClr val="D1AEAB"/>
        </a:accent5>
        <a:accent6>
          <a:srgbClr val="552C00"/>
        </a:accent6>
        <a:hlink>
          <a:srgbClr val="CA7618"/>
        </a:hlink>
        <a:folHlink>
          <a:srgbClr val="FFFF99"/>
        </a:folHlink>
      </a:clrScheme>
      <a:clrMap bg1="dk2" tx1="lt1" bg2="dk1" tx2="lt2" accent1="accent1" accent2="accent2" accent3="accent3" accent4="accent4" accent5="accent5" accent6="accent6" hlink="hlink" folHlink="folHlink"/>
    </a:extraClrScheme>
    <a:extraClrScheme>
      <a:clrScheme name="dark-color-photo partner master 15">
        <a:dk1>
          <a:srgbClr val="3E3E5C"/>
        </a:dk1>
        <a:lt1>
          <a:srgbClr val="FFFFFF"/>
        </a:lt1>
        <a:dk2>
          <a:srgbClr val="4C5A73"/>
        </a:dk2>
        <a:lt2>
          <a:srgbClr val="FFFFFF"/>
        </a:lt2>
        <a:accent1>
          <a:srgbClr val="A83422"/>
        </a:accent1>
        <a:accent2>
          <a:srgbClr val="5F3200"/>
        </a:accent2>
        <a:accent3>
          <a:srgbClr val="B2B5BC"/>
        </a:accent3>
        <a:accent4>
          <a:srgbClr val="DADADA"/>
        </a:accent4>
        <a:accent5>
          <a:srgbClr val="D1AEAB"/>
        </a:accent5>
        <a:accent6>
          <a:srgbClr val="552C00"/>
        </a:accent6>
        <a:hlink>
          <a:srgbClr val="CA7618"/>
        </a:hlink>
        <a:folHlink>
          <a:srgbClr val="4D4D4F"/>
        </a:folHlink>
      </a:clrScheme>
      <a:clrMap bg1="dk2" tx1="lt1" bg2="dk1" tx2="lt2" accent1="accent1" accent2="accent2" accent3="accent3" accent4="accent4" accent5="accent5" accent6="accent6" hlink="hlink" folHlink="folHlink"/>
    </a:extraClrScheme>
    <a:extraClrScheme>
      <a:clrScheme name="dark-color-photo partner master 16">
        <a:dk1>
          <a:srgbClr val="000000"/>
        </a:dk1>
        <a:lt1>
          <a:srgbClr val="FFFFFF"/>
        </a:lt1>
        <a:dk2>
          <a:srgbClr val="000000"/>
        </a:dk2>
        <a:lt2>
          <a:srgbClr val="808080"/>
        </a:lt2>
        <a:accent1>
          <a:srgbClr val="B2BFCE"/>
        </a:accent1>
        <a:accent2>
          <a:srgbClr val="33557D"/>
        </a:accent2>
        <a:accent3>
          <a:srgbClr val="FFFFFF"/>
        </a:accent3>
        <a:accent4>
          <a:srgbClr val="000000"/>
        </a:accent4>
        <a:accent5>
          <a:srgbClr val="D5DCE3"/>
        </a:accent5>
        <a:accent6>
          <a:srgbClr val="2D4C71"/>
        </a:accent6>
        <a:hlink>
          <a:srgbClr val="69AA61"/>
        </a:hlink>
        <a:folHlink>
          <a:srgbClr val="C6DFC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hite-gray partner master">
  <a:themeElements>
    <a:clrScheme name="white-gray partner master 15">
      <a:dk1>
        <a:srgbClr val="000000"/>
      </a:dk1>
      <a:lt1>
        <a:srgbClr val="FFFFFF"/>
      </a:lt1>
      <a:dk2>
        <a:srgbClr val="000000"/>
      </a:dk2>
      <a:lt2>
        <a:srgbClr val="808080"/>
      </a:lt2>
      <a:accent1>
        <a:srgbClr val="B2BFCE"/>
      </a:accent1>
      <a:accent2>
        <a:srgbClr val="33557D"/>
      </a:accent2>
      <a:accent3>
        <a:srgbClr val="FFFFFF"/>
      </a:accent3>
      <a:accent4>
        <a:srgbClr val="000000"/>
      </a:accent4>
      <a:accent5>
        <a:srgbClr val="D5DCE3"/>
      </a:accent5>
      <a:accent6>
        <a:srgbClr val="2D4C71"/>
      </a:accent6>
      <a:hlink>
        <a:srgbClr val="69AA61"/>
      </a:hlink>
      <a:folHlink>
        <a:srgbClr val="C6DFC3"/>
      </a:folHlink>
    </a:clrScheme>
    <a:fontScheme name="white-gray partne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gray partner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gray partner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gray partner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gray partner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gray partner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gray partner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gray partner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gray partner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gray partner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gray partner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gray partner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gray partner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gray partner master 13">
        <a:dk1>
          <a:srgbClr val="000000"/>
        </a:dk1>
        <a:lt1>
          <a:srgbClr val="FFFFFF"/>
        </a:lt1>
        <a:dk2>
          <a:srgbClr val="000000"/>
        </a:dk2>
        <a:lt2>
          <a:srgbClr val="808080"/>
        </a:lt2>
        <a:accent1>
          <a:srgbClr val="B7BDC7"/>
        </a:accent1>
        <a:accent2>
          <a:srgbClr val="707B8F"/>
        </a:accent2>
        <a:accent3>
          <a:srgbClr val="FFFFFF"/>
        </a:accent3>
        <a:accent4>
          <a:srgbClr val="000000"/>
        </a:accent4>
        <a:accent5>
          <a:srgbClr val="D8DBE0"/>
        </a:accent5>
        <a:accent6>
          <a:srgbClr val="656F81"/>
        </a:accent6>
        <a:hlink>
          <a:srgbClr val="65AD63"/>
        </a:hlink>
        <a:folHlink>
          <a:srgbClr val="B2D6B1"/>
        </a:folHlink>
      </a:clrScheme>
      <a:clrMap bg1="lt1" tx1="dk1" bg2="lt2" tx2="dk2" accent1="accent1" accent2="accent2" accent3="accent3" accent4="accent4" accent5="accent5" accent6="accent6" hlink="hlink" folHlink="folHlink"/>
    </a:extraClrScheme>
    <a:extraClrScheme>
      <a:clrScheme name="white-gray partner master 14">
        <a:dk1>
          <a:srgbClr val="3E3E5C"/>
        </a:dk1>
        <a:lt1>
          <a:srgbClr val="FFFFFF"/>
        </a:lt1>
        <a:dk2>
          <a:srgbClr val="4C5A73"/>
        </a:dk2>
        <a:lt2>
          <a:srgbClr val="FFFFFF"/>
        </a:lt2>
        <a:accent1>
          <a:srgbClr val="A83422"/>
        </a:accent1>
        <a:accent2>
          <a:srgbClr val="5F3200"/>
        </a:accent2>
        <a:accent3>
          <a:srgbClr val="B2B5BC"/>
        </a:accent3>
        <a:accent4>
          <a:srgbClr val="DADADA"/>
        </a:accent4>
        <a:accent5>
          <a:srgbClr val="D1AEAB"/>
        </a:accent5>
        <a:accent6>
          <a:srgbClr val="552C00"/>
        </a:accent6>
        <a:hlink>
          <a:srgbClr val="CA7618"/>
        </a:hlink>
        <a:folHlink>
          <a:srgbClr val="4D4D4F"/>
        </a:folHlink>
      </a:clrScheme>
      <a:clrMap bg1="dk2" tx1="lt1" bg2="dk1" tx2="lt2" accent1="accent1" accent2="accent2" accent3="accent3" accent4="accent4" accent5="accent5" accent6="accent6" hlink="hlink" folHlink="folHlink"/>
    </a:extraClrScheme>
    <a:extraClrScheme>
      <a:clrScheme name="white-gray partner master 15">
        <a:dk1>
          <a:srgbClr val="000000"/>
        </a:dk1>
        <a:lt1>
          <a:srgbClr val="FFFFFF"/>
        </a:lt1>
        <a:dk2>
          <a:srgbClr val="000000"/>
        </a:dk2>
        <a:lt2>
          <a:srgbClr val="808080"/>
        </a:lt2>
        <a:accent1>
          <a:srgbClr val="B2BFCE"/>
        </a:accent1>
        <a:accent2>
          <a:srgbClr val="33557D"/>
        </a:accent2>
        <a:accent3>
          <a:srgbClr val="FFFFFF"/>
        </a:accent3>
        <a:accent4>
          <a:srgbClr val="000000"/>
        </a:accent4>
        <a:accent5>
          <a:srgbClr val="D5DCE3"/>
        </a:accent5>
        <a:accent6>
          <a:srgbClr val="2D4C71"/>
        </a:accent6>
        <a:hlink>
          <a:srgbClr val="69AA61"/>
        </a:hlink>
        <a:folHlink>
          <a:srgbClr val="C6DFC3"/>
        </a:folHlink>
      </a:clrScheme>
      <a:clrMap bg1="lt1" tx1="dk1" bg2="lt2" tx2="dk2" accent1="accent1" accent2="accent2" accent3="accent3" accent4="accent4" accent5="accent5" accent6="accent6" hlink="hlink" folHlink="folHlink"/>
    </a:extraClrScheme>
    <a:extraClrScheme>
      <a:clrScheme name="white-gray partner master 16">
        <a:dk1>
          <a:srgbClr val="3E3E5C"/>
        </a:dk1>
        <a:lt1>
          <a:srgbClr val="FFFFFF"/>
        </a:lt1>
        <a:dk2>
          <a:srgbClr val="002B5C"/>
        </a:dk2>
        <a:lt2>
          <a:srgbClr val="FFFFFF"/>
        </a:lt2>
        <a:accent1>
          <a:srgbClr val="B2BFCE"/>
        </a:accent1>
        <a:accent2>
          <a:srgbClr val="33557D"/>
        </a:accent2>
        <a:accent3>
          <a:srgbClr val="AAACB5"/>
        </a:accent3>
        <a:accent4>
          <a:srgbClr val="DADADA"/>
        </a:accent4>
        <a:accent5>
          <a:srgbClr val="D5DCE3"/>
        </a:accent5>
        <a:accent6>
          <a:srgbClr val="2D4C71"/>
        </a:accent6>
        <a:hlink>
          <a:srgbClr val="CA7618"/>
        </a:hlink>
        <a:folHlink>
          <a:srgbClr val="C6DFC3"/>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3E3E5C"/>
    </a:dk1>
    <a:lt1>
      <a:srgbClr val="FFFFFF"/>
    </a:lt1>
    <a:dk2>
      <a:srgbClr val="002B5C"/>
    </a:dk2>
    <a:lt2>
      <a:srgbClr val="FFFFFF"/>
    </a:lt2>
    <a:accent1>
      <a:srgbClr val="B2BFCE"/>
    </a:accent1>
    <a:accent2>
      <a:srgbClr val="33557D"/>
    </a:accent2>
    <a:accent3>
      <a:srgbClr val="AAACB5"/>
    </a:accent3>
    <a:accent4>
      <a:srgbClr val="DADADA"/>
    </a:accent4>
    <a:accent5>
      <a:srgbClr val="D5DCE3"/>
    </a:accent5>
    <a:accent6>
      <a:srgbClr val="2D4C71"/>
    </a:accent6>
    <a:hlink>
      <a:srgbClr val="69AA61"/>
    </a:hlink>
    <a:folHlink>
      <a:srgbClr val="C6DFC3"/>
    </a:folHlink>
  </a:clrScheme>
</a:themeOverride>
</file>

<file path=ppt/theme/themeOverride2.xml><?xml version="1.0" encoding="utf-8"?>
<a:themeOverride xmlns:a="http://schemas.openxmlformats.org/drawingml/2006/main">
  <a:clrScheme name="">
    <a:dk1>
      <a:srgbClr val="808080"/>
    </a:dk1>
    <a:lt1>
      <a:srgbClr val="FFFFFF"/>
    </a:lt1>
    <a:dk2>
      <a:srgbClr val="002B5C"/>
    </a:dk2>
    <a:lt2>
      <a:srgbClr val="FFFFFF"/>
    </a:lt2>
    <a:accent1>
      <a:srgbClr val="B2BFCE"/>
    </a:accent1>
    <a:accent2>
      <a:srgbClr val="33557D"/>
    </a:accent2>
    <a:accent3>
      <a:srgbClr val="AAACB5"/>
    </a:accent3>
    <a:accent4>
      <a:srgbClr val="DADADA"/>
    </a:accent4>
    <a:accent5>
      <a:srgbClr val="D5DCE3"/>
    </a:accent5>
    <a:accent6>
      <a:srgbClr val="2D4C71"/>
    </a:accent6>
    <a:hlink>
      <a:srgbClr val="69AA61"/>
    </a:hlink>
    <a:folHlink>
      <a:srgbClr val="C6DFC3"/>
    </a:folHlink>
  </a:clrScheme>
</a:themeOverride>
</file>

<file path=ppt/theme/themeOverride3.xml><?xml version="1.0" encoding="utf-8"?>
<a:themeOverride xmlns:a="http://schemas.openxmlformats.org/drawingml/2006/main">
  <a:clrScheme name="">
    <a:dk1>
      <a:srgbClr val="3E3E5C"/>
    </a:dk1>
    <a:lt1>
      <a:srgbClr val="FFFFFF"/>
    </a:lt1>
    <a:dk2>
      <a:srgbClr val="002B5C"/>
    </a:dk2>
    <a:lt2>
      <a:srgbClr val="FFFFFF"/>
    </a:lt2>
    <a:accent1>
      <a:srgbClr val="B2BFCE"/>
    </a:accent1>
    <a:accent2>
      <a:srgbClr val="33557D"/>
    </a:accent2>
    <a:accent3>
      <a:srgbClr val="AAACB5"/>
    </a:accent3>
    <a:accent4>
      <a:srgbClr val="DADADA"/>
    </a:accent4>
    <a:accent5>
      <a:srgbClr val="D5DCE3"/>
    </a:accent5>
    <a:accent6>
      <a:srgbClr val="2D4C71"/>
    </a:accent6>
    <a:hlink>
      <a:srgbClr val="69AA61"/>
    </a:hlink>
    <a:folHlink>
      <a:srgbClr val="C6DFC3"/>
    </a:folHlink>
  </a:clrScheme>
</a:themeOverride>
</file>

<file path=docProps/app.xml><?xml version="1.0" encoding="utf-8"?>
<Properties xmlns="http://schemas.openxmlformats.org/officeDocument/2006/extended-properties" xmlns:vt="http://schemas.openxmlformats.org/officeDocument/2006/docPropsVTypes">
  <TotalTime>17779</TotalTime>
  <Words>1397</Words>
  <Application>Microsoft Office PowerPoint</Application>
  <PresentationFormat>On-screen Show (4:3)</PresentationFormat>
  <Paragraphs>209</Paragraphs>
  <Slides>27</Slides>
  <Notes>19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MS PGothic</vt:lpstr>
      <vt:lpstr>MS PGothic</vt:lpstr>
      <vt:lpstr>Arial</vt:lpstr>
      <vt:lpstr>Arial Unicode MS</vt:lpstr>
      <vt:lpstr>Bahnschrift SemiLight Condensed</vt:lpstr>
      <vt:lpstr>Calibri</vt:lpstr>
      <vt:lpstr>Franklin Gothic Book</vt:lpstr>
      <vt:lpstr>Times New Roman</vt:lpstr>
      <vt:lpstr>Trebuchet MS</vt:lpstr>
      <vt:lpstr>Wingdings</vt:lpstr>
      <vt:lpstr>general master</vt:lpstr>
      <vt:lpstr>dark-color-photo partner master</vt:lpstr>
      <vt:lpstr>white-gray partner master</vt:lpstr>
      <vt:lpstr>Portland in 2035 Portland Public Schools 1/15/19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Housing in Central 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Economic Vulnerability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Vulnerability and Opportunity</vt:lpstr>
      <vt:lpstr>Equitable Investment</vt:lpstr>
      <vt:lpstr>Equitable Investment</vt:lpstr>
    </vt:vector>
  </TitlesOfParts>
  <Company>City of Portland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City of Portland</dc:creator>
  <cp:lastModifiedBy>Zehnder, Joe</cp:lastModifiedBy>
  <cp:revision>404</cp:revision>
  <cp:lastPrinted>2019-01-15T23:17:22Z</cp:lastPrinted>
  <dcterms:created xsi:type="dcterms:W3CDTF">2013-10-03T03:27:41Z</dcterms:created>
  <dcterms:modified xsi:type="dcterms:W3CDTF">2019-01-15T23:19:13Z</dcterms:modified>
</cp:coreProperties>
</file>